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2" r:id="rId4"/>
    <p:sldId id="270" r:id="rId5"/>
    <p:sldId id="263" r:id="rId6"/>
    <p:sldId id="271" r:id="rId7"/>
    <p:sldId id="264" r:id="rId8"/>
    <p:sldId id="272" r:id="rId9"/>
    <p:sldId id="265" r:id="rId10"/>
    <p:sldId id="266" r:id="rId11"/>
    <p:sldId id="267" r:id="rId12"/>
    <p:sldId id="268" r:id="rId13"/>
    <p:sldId id="269" r:id="rId14"/>
    <p:sldId id="261" r:id="rId15"/>
    <p:sldId id="258" r:id="rId16"/>
    <p:sldId id="259" r:id="rId17"/>
    <p:sldId id="25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deep shaw" initials="Ss" lastIdx="5" clrIdx="0">
    <p:extLst>
      <p:ext uri="{19B8F6BF-5375-455C-9EA6-DF929625EA0E}">
        <p15:presenceInfo xmlns:p15="http://schemas.microsoft.com/office/powerpoint/2012/main" userId="Sandeep shaw"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C895"/>
    <a:srgbClr val="987146"/>
    <a:srgbClr val="F5E7CD"/>
    <a:srgbClr val="674D2F"/>
    <a:srgbClr val="D5A557"/>
    <a:srgbClr val="D9C39E"/>
    <a:srgbClr val="8D5C16"/>
    <a:srgbClr val="F1E1C7"/>
    <a:srgbClr val="4C341B"/>
    <a:srgbClr val="604C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06" autoAdjust="0"/>
    <p:restoredTop sz="94660"/>
  </p:normalViewPr>
  <p:slideViewPr>
    <p:cSldViewPr snapToGrid="0">
      <p:cViewPr>
        <p:scale>
          <a:sx n="75" d="100"/>
          <a:sy n="75" d="100"/>
        </p:scale>
        <p:origin x="43"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28T00:22:41.716" idx="1">
    <p:pos x="10" y="10"/>
    <p:text>MITM Attack</p:text>
    <p:extLst>
      <p:ext uri="{C676402C-5697-4E1C-873F-D02D1690AC5C}">
        <p15:threadingInfo xmlns:p15="http://schemas.microsoft.com/office/powerpoint/2012/main" timeZoneBias="-330"/>
      </p:ext>
    </p:extLst>
  </p:cm>
  <p:cm authorId="1" dt="2022-11-28T00:23:54.086" idx="2">
    <p:pos x="10" y="106"/>
    <p:text>The Attacker either get access to the data between client and server or try to manipulate the data.</p:text>
    <p:extLst>
      <p:ext uri="{C676402C-5697-4E1C-873F-D02D1690AC5C}">
        <p15:threadingInfo xmlns:p15="http://schemas.microsoft.com/office/powerpoint/2012/main" timeZoneBias="-330">
          <p15:parentCm authorId="1" idx="1"/>
        </p15:threadingInfo>
      </p:ext>
    </p:extLst>
  </p:cm>
  <p:cm authorId="1" dt="2022-11-28T00:24:19.303" idx="4">
    <p:pos x="106" y="106"/>
    <p:text>Data Breach</p:text>
    <p:extLst>
      <p:ext uri="{C676402C-5697-4E1C-873F-D02D1690AC5C}">
        <p15:threadingInfo xmlns:p15="http://schemas.microsoft.com/office/powerpoint/2012/main" timeZoneBias="-330"/>
      </p:ext>
    </p:extLst>
  </p:cm>
  <p:cm authorId="1" dt="2022-11-28T00:25:22.544" idx="5">
    <p:pos x="106" y="202"/>
    <p:text>unauthorized access of data,  unintentional information disclosure, data leak, information leakage, and data spill</p:text>
    <p:extLst>
      <p:ext uri="{C676402C-5697-4E1C-873F-D02D1690AC5C}">
        <p15:threadingInfo xmlns:p15="http://schemas.microsoft.com/office/powerpoint/2012/main" timeZoneBias="-330">
          <p15:parentCm authorId="1" idx="4"/>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F57516-8427-4C1D-B766-73592994411E}" type="doc">
      <dgm:prSet loTypeId="urn:microsoft.com/office/officeart/2005/8/layout/vList3" loCatId="list" qsTypeId="urn:microsoft.com/office/officeart/2005/8/quickstyle/simple1" qsCatId="simple" csTypeId="urn:microsoft.com/office/officeart/2005/8/colors/accent1_2" csCatId="accent1" phldr="1"/>
      <dgm:spPr/>
    </dgm:pt>
    <dgm:pt modelId="{D0719835-28D4-4F5A-BC42-4EEE38E22290}">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Abstract</a:t>
          </a:r>
          <a:endParaRPr lang="en-US" sz="2000" dirty="0">
            <a:solidFill>
              <a:srgbClr val="987146"/>
            </a:solidFill>
            <a:latin typeface="Verdana" panose="020B0604030504040204" pitchFamily="34" charset="0"/>
            <a:ea typeface="Verdana" panose="020B0604030504040204" pitchFamily="34" charset="0"/>
          </a:endParaRPr>
        </a:p>
      </dgm:t>
    </dgm:pt>
    <dgm:pt modelId="{821BF214-AF52-4B19-B956-6F71C9E7C3F1}" type="parTrans" cxnId="{EA290419-240D-4EB1-90C4-73E99761C5BD}">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C7206EAE-DB8C-4F55-AAE3-9ACA5ABD5CAD}" type="sibTrans" cxnId="{EA290419-240D-4EB1-90C4-73E99761C5BD}">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E5EAE426-9F94-44F6-BC0C-71DFCE529228}">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Introduction</a:t>
          </a:r>
          <a:endParaRPr lang="en-US" sz="2000" dirty="0">
            <a:solidFill>
              <a:srgbClr val="987146"/>
            </a:solidFill>
            <a:latin typeface="Verdana" panose="020B0604030504040204" pitchFamily="34" charset="0"/>
            <a:ea typeface="Verdana" panose="020B0604030504040204" pitchFamily="34" charset="0"/>
          </a:endParaRPr>
        </a:p>
      </dgm:t>
    </dgm:pt>
    <dgm:pt modelId="{F4751CCD-D782-4DDA-A78E-E6354B7D7DB9}" type="parTrans" cxnId="{DCFDDEDE-BBF0-4143-A96C-B80E0205F777}">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CC2B0D27-4F5D-43EE-925F-E3E6482A888B}" type="sibTrans" cxnId="{DCFDDEDE-BBF0-4143-A96C-B80E0205F777}">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1F382975-4704-4B54-85FA-86E803477C18}">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Literature Survey</a:t>
          </a:r>
          <a:endParaRPr lang="en-US" sz="2000" dirty="0">
            <a:solidFill>
              <a:srgbClr val="987146"/>
            </a:solidFill>
            <a:latin typeface="Verdana" panose="020B0604030504040204" pitchFamily="34" charset="0"/>
            <a:ea typeface="Verdana" panose="020B0604030504040204" pitchFamily="34" charset="0"/>
          </a:endParaRPr>
        </a:p>
      </dgm:t>
    </dgm:pt>
    <dgm:pt modelId="{561AB76D-1D16-4ABB-87FD-CF23443D1E0A}" type="parTrans" cxnId="{6E478D0E-30FF-4DE4-B528-FAD3051B618F}">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6638500A-32CE-4663-A0DD-225B1FFF3F43}" type="sibTrans" cxnId="{6E478D0E-30FF-4DE4-B528-FAD3051B618F}">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9C30E92A-0AE1-4B7C-88C3-6FCEF4490C10}">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Proposed Method</a:t>
          </a:r>
          <a:endParaRPr lang="en-US" sz="2000" dirty="0">
            <a:solidFill>
              <a:srgbClr val="987146"/>
            </a:solidFill>
            <a:latin typeface="Verdana" panose="020B0604030504040204" pitchFamily="34" charset="0"/>
            <a:ea typeface="Verdana" panose="020B0604030504040204" pitchFamily="34" charset="0"/>
          </a:endParaRPr>
        </a:p>
      </dgm:t>
    </dgm:pt>
    <dgm:pt modelId="{724B7BA5-97C9-4AEB-9B09-6EA63003B4FD}" type="parTrans" cxnId="{DC9CE151-73B3-448A-89A1-A46779AA7DCF}">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48AADA2B-2742-4CED-8229-EF3A3F23CD35}" type="sibTrans" cxnId="{DC9CE151-73B3-448A-89A1-A46779AA7DCF}">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7C1860BD-3979-46F7-8530-664CB28F7B11}">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Algorithm </a:t>
          </a:r>
          <a:r>
            <a:rPr lang="en-US" sz="2000" dirty="0" smtClean="0">
              <a:solidFill>
                <a:srgbClr val="987146"/>
              </a:solidFill>
              <a:latin typeface="Verdana" panose="020B0604030504040204" pitchFamily="34" charset="0"/>
              <a:ea typeface="Verdana" panose="020B0604030504040204" pitchFamily="34" charset="0"/>
            </a:rPr>
            <a:t>Analysis</a:t>
          </a:r>
          <a:endParaRPr lang="en-US" sz="2000" dirty="0">
            <a:solidFill>
              <a:srgbClr val="987146"/>
            </a:solidFill>
            <a:latin typeface="Verdana" panose="020B0604030504040204" pitchFamily="34" charset="0"/>
            <a:ea typeface="Verdana" panose="020B0604030504040204" pitchFamily="34" charset="0"/>
          </a:endParaRPr>
        </a:p>
      </dgm:t>
    </dgm:pt>
    <dgm:pt modelId="{C601B535-A565-40DB-8128-2DB75845C979}" type="parTrans" cxnId="{79F5BA20-0626-494C-A3F8-F71DB3BF3CA8}">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34B77CA0-AC00-4FC6-B01D-A74A67FDA044}" type="sibTrans" cxnId="{79F5BA20-0626-494C-A3F8-F71DB3BF3CA8}">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CD6130E6-F53C-491D-9407-5202018F2CE6}" type="pres">
      <dgm:prSet presAssocID="{F8F57516-8427-4C1D-B766-73592994411E}" presName="linearFlow" presStyleCnt="0">
        <dgm:presLayoutVars>
          <dgm:dir/>
          <dgm:resizeHandles val="exact"/>
        </dgm:presLayoutVars>
      </dgm:prSet>
      <dgm:spPr/>
    </dgm:pt>
    <dgm:pt modelId="{62DFD4B3-3176-479A-823D-3F4155F72015}" type="pres">
      <dgm:prSet presAssocID="{D0719835-28D4-4F5A-BC42-4EEE38E22290}" presName="composite" presStyleCnt="0"/>
      <dgm:spPr/>
    </dgm:pt>
    <dgm:pt modelId="{69748ADA-CE46-4938-B4FC-E181B2F161D1}" type="pres">
      <dgm:prSet presAssocID="{D0719835-28D4-4F5A-BC42-4EEE38E22290}" presName="imgShp" presStyleLbl="fgImgPlace1" presStyleIdx="0" presStyleCnt="5"/>
      <dgm:spPr>
        <a:solidFill>
          <a:srgbClr val="D9C895"/>
        </a:solidFill>
      </dgm:spPr>
    </dgm:pt>
    <dgm:pt modelId="{4F8109AC-481F-4AD2-9E95-DC8FD0586F4E}" type="pres">
      <dgm:prSet presAssocID="{D0719835-28D4-4F5A-BC42-4EEE38E22290}" presName="txShp" presStyleLbl="node1" presStyleIdx="0" presStyleCnt="5">
        <dgm:presLayoutVars>
          <dgm:bulletEnabled val="1"/>
        </dgm:presLayoutVars>
      </dgm:prSet>
      <dgm:spPr/>
    </dgm:pt>
    <dgm:pt modelId="{E4BA4EB6-0B32-4AED-AA45-3C673CE8D93B}" type="pres">
      <dgm:prSet presAssocID="{C7206EAE-DB8C-4F55-AAE3-9ACA5ABD5CAD}" presName="spacing" presStyleCnt="0"/>
      <dgm:spPr/>
    </dgm:pt>
    <dgm:pt modelId="{5B73935F-37F7-42C6-A7DE-A509F1E66485}" type="pres">
      <dgm:prSet presAssocID="{E5EAE426-9F94-44F6-BC0C-71DFCE529228}" presName="composite" presStyleCnt="0"/>
      <dgm:spPr/>
    </dgm:pt>
    <dgm:pt modelId="{AFF4C76E-272F-46A4-A613-273D950FEFA9}" type="pres">
      <dgm:prSet presAssocID="{E5EAE426-9F94-44F6-BC0C-71DFCE529228}" presName="imgShp" presStyleLbl="fgImgPlace1" presStyleIdx="1" presStyleCnt="5"/>
      <dgm:spPr>
        <a:solidFill>
          <a:srgbClr val="D9C895"/>
        </a:solidFill>
      </dgm:spPr>
    </dgm:pt>
    <dgm:pt modelId="{677E9717-A94C-45C8-AEAF-AC545B258F88}" type="pres">
      <dgm:prSet presAssocID="{E5EAE426-9F94-44F6-BC0C-71DFCE529228}" presName="txShp" presStyleLbl="node1" presStyleIdx="1" presStyleCnt="5">
        <dgm:presLayoutVars>
          <dgm:bulletEnabled val="1"/>
        </dgm:presLayoutVars>
      </dgm:prSet>
      <dgm:spPr/>
      <dgm:t>
        <a:bodyPr/>
        <a:lstStyle/>
        <a:p>
          <a:endParaRPr lang="en-US"/>
        </a:p>
      </dgm:t>
    </dgm:pt>
    <dgm:pt modelId="{D98623AE-C3DE-4E93-981A-D20797027D37}" type="pres">
      <dgm:prSet presAssocID="{CC2B0D27-4F5D-43EE-925F-E3E6482A888B}" presName="spacing" presStyleCnt="0"/>
      <dgm:spPr/>
    </dgm:pt>
    <dgm:pt modelId="{A8BEA0EE-0DF8-4F63-8617-07F1BB1A590F}" type="pres">
      <dgm:prSet presAssocID="{1F382975-4704-4B54-85FA-86E803477C18}" presName="composite" presStyleCnt="0"/>
      <dgm:spPr/>
    </dgm:pt>
    <dgm:pt modelId="{F16A9553-D731-42E1-A0C7-447EAA399C3C}" type="pres">
      <dgm:prSet presAssocID="{1F382975-4704-4B54-85FA-86E803477C18}" presName="imgShp" presStyleLbl="fgImgPlace1" presStyleIdx="2" presStyleCnt="5"/>
      <dgm:spPr>
        <a:solidFill>
          <a:srgbClr val="D9C895"/>
        </a:solidFill>
      </dgm:spPr>
    </dgm:pt>
    <dgm:pt modelId="{0D3C73F3-C488-4C22-8D2D-8F10ACEA339F}" type="pres">
      <dgm:prSet presAssocID="{1F382975-4704-4B54-85FA-86E803477C18}" presName="txShp" presStyleLbl="node1" presStyleIdx="2" presStyleCnt="5">
        <dgm:presLayoutVars>
          <dgm:bulletEnabled val="1"/>
        </dgm:presLayoutVars>
      </dgm:prSet>
      <dgm:spPr/>
    </dgm:pt>
    <dgm:pt modelId="{BDA000BB-FE25-4ACF-B988-32FEF019E85C}" type="pres">
      <dgm:prSet presAssocID="{6638500A-32CE-4663-A0DD-225B1FFF3F43}" presName="spacing" presStyleCnt="0"/>
      <dgm:spPr/>
    </dgm:pt>
    <dgm:pt modelId="{540208FA-83F6-4427-A0D4-29F0F73C296C}" type="pres">
      <dgm:prSet presAssocID="{9C30E92A-0AE1-4B7C-88C3-6FCEF4490C10}" presName="composite" presStyleCnt="0"/>
      <dgm:spPr/>
    </dgm:pt>
    <dgm:pt modelId="{79BCF2A8-4D78-4597-B58C-ADA341D8BD12}" type="pres">
      <dgm:prSet presAssocID="{9C30E92A-0AE1-4B7C-88C3-6FCEF4490C10}" presName="imgShp" presStyleLbl="fgImgPlace1" presStyleIdx="3" presStyleCnt="5"/>
      <dgm:spPr>
        <a:solidFill>
          <a:srgbClr val="D9C895"/>
        </a:solidFill>
      </dgm:spPr>
    </dgm:pt>
    <dgm:pt modelId="{7F897F68-1710-4DB3-A3CA-A38BD47E27C5}" type="pres">
      <dgm:prSet presAssocID="{9C30E92A-0AE1-4B7C-88C3-6FCEF4490C10}" presName="txShp" presStyleLbl="node1" presStyleIdx="3" presStyleCnt="5">
        <dgm:presLayoutVars>
          <dgm:bulletEnabled val="1"/>
        </dgm:presLayoutVars>
      </dgm:prSet>
      <dgm:spPr/>
    </dgm:pt>
    <dgm:pt modelId="{F957A298-6FCD-4E1F-AC57-9FA59C600791}" type="pres">
      <dgm:prSet presAssocID="{48AADA2B-2742-4CED-8229-EF3A3F23CD35}" presName="spacing" presStyleCnt="0"/>
      <dgm:spPr/>
    </dgm:pt>
    <dgm:pt modelId="{E013F28F-381E-4A2F-BEF5-6E1D33B96B9A}" type="pres">
      <dgm:prSet presAssocID="{7C1860BD-3979-46F7-8530-664CB28F7B11}" presName="composite" presStyleCnt="0"/>
      <dgm:spPr/>
    </dgm:pt>
    <dgm:pt modelId="{BEBAD8FA-07BD-48AD-B93F-98FC4C76E517}" type="pres">
      <dgm:prSet presAssocID="{7C1860BD-3979-46F7-8530-664CB28F7B11}" presName="imgShp" presStyleLbl="fgImgPlace1" presStyleIdx="4" presStyleCnt="5"/>
      <dgm:spPr>
        <a:solidFill>
          <a:srgbClr val="D9C895"/>
        </a:solidFill>
      </dgm:spPr>
    </dgm:pt>
    <dgm:pt modelId="{66C17518-DCF1-4628-BB76-163A44737501}" type="pres">
      <dgm:prSet presAssocID="{7C1860BD-3979-46F7-8530-664CB28F7B11}" presName="txShp" presStyleLbl="node1" presStyleIdx="4" presStyleCnt="5">
        <dgm:presLayoutVars>
          <dgm:bulletEnabled val="1"/>
        </dgm:presLayoutVars>
      </dgm:prSet>
      <dgm:spPr/>
      <dgm:t>
        <a:bodyPr/>
        <a:lstStyle/>
        <a:p>
          <a:endParaRPr lang="en-US"/>
        </a:p>
      </dgm:t>
    </dgm:pt>
  </dgm:ptLst>
  <dgm:cxnLst>
    <dgm:cxn modelId="{AE2327EC-F870-49DA-9631-D04A69F315FE}" type="presOf" srcId="{1F382975-4704-4B54-85FA-86E803477C18}" destId="{0D3C73F3-C488-4C22-8D2D-8F10ACEA339F}" srcOrd="0" destOrd="0" presId="urn:microsoft.com/office/officeart/2005/8/layout/vList3"/>
    <dgm:cxn modelId="{E0AB2FFA-901C-4A86-BCA2-9A060422CDE9}" type="presOf" srcId="{D0719835-28D4-4F5A-BC42-4EEE38E22290}" destId="{4F8109AC-481F-4AD2-9E95-DC8FD0586F4E}" srcOrd="0" destOrd="0" presId="urn:microsoft.com/office/officeart/2005/8/layout/vList3"/>
    <dgm:cxn modelId="{DCFDDEDE-BBF0-4143-A96C-B80E0205F777}" srcId="{F8F57516-8427-4C1D-B766-73592994411E}" destId="{E5EAE426-9F94-44F6-BC0C-71DFCE529228}" srcOrd="1" destOrd="0" parTransId="{F4751CCD-D782-4DDA-A78E-E6354B7D7DB9}" sibTransId="{CC2B0D27-4F5D-43EE-925F-E3E6482A888B}"/>
    <dgm:cxn modelId="{79F5BA20-0626-494C-A3F8-F71DB3BF3CA8}" srcId="{F8F57516-8427-4C1D-B766-73592994411E}" destId="{7C1860BD-3979-46F7-8530-664CB28F7B11}" srcOrd="4" destOrd="0" parTransId="{C601B535-A565-40DB-8128-2DB75845C979}" sibTransId="{34B77CA0-AC00-4FC6-B01D-A74A67FDA044}"/>
    <dgm:cxn modelId="{34F973E9-117D-43C3-B190-B471107F6A50}" type="presOf" srcId="{9C30E92A-0AE1-4B7C-88C3-6FCEF4490C10}" destId="{7F897F68-1710-4DB3-A3CA-A38BD47E27C5}" srcOrd="0" destOrd="0" presId="urn:microsoft.com/office/officeart/2005/8/layout/vList3"/>
    <dgm:cxn modelId="{484B2D2E-F25C-446E-89EB-2D1D1CFF45EA}" type="presOf" srcId="{F8F57516-8427-4C1D-B766-73592994411E}" destId="{CD6130E6-F53C-491D-9407-5202018F2CE6}" srcOrd="0" destOrd="0" presId="urn:microsoft.com/office/officeart/2005/8/layout/vList3"/>
    <dgm:cxn modelId="{B1B52A8F-A5AE-4A48-9066-6C01C7FC9586}" type="presOf" srcId="{7C1860BD-3979-46F7-8530-664CB28F7B11}" destId="{66C17518-DCF1-4628-BB76-163A44737501}" srcOrd="0" destOrd="0" presId="urn:microsoft.com/office/officeart/2005/8/layout/vList3"/>
    <dgm:cxn modelId="{68ABE2DD-9939-4BA1-891F-81A8D043C9C5}" type="presOf" srcId="{E5EAE426-9F94-44F6-BC0C-71DFCE529228}" destId="{677E9717-A94C-45C8-AEAF-AC545B258F88}" srcOrd="0" destOrd="0" presId="urn:microsoft.com/office/officeart/2005/8/layout/vList3"/>
    <dgm:cxn modelId="{DC9CE151-73B3-448A-89A1-A46779AA7DCF}" srcId="{F8F57516-8427-4C1D-B766-73592994411E}" destId="{9C30E92A-0AE1-4B7C-88C3-6FCEF4490C10}" srcOrd="3" destOrd="0" parTransId="{724B7BA5-97C9-4AEB-9B09-6EA63003B4FD}" sibTransId="{48AADA2B-2742-4CED-8229-EF3A3F23CD35}"/>
    <dgm:cxn modelId="{6E478D0E-30FF-4DE4-B528-FAD3051B618F}" srcId="{F8F57516-8427-4C1D-B766-73592994411E}" destId="{1F382975-4704-4B54-85FA-86E803477C18}" srcOrd="2" destOrd="0" parTransId="{561AB76D-1D16-4ABB-87FD-CF23443D1E0A}" sibTransId="{6638500A-32CE-4663-A0DD-225B1FFF3F43}"/>
    <dgm:cxn modelId="{EA290419-240D-4EB1-90C4-73E99761C5BD}" srcId="{F8F57516-8427-4C1D-B766-73592994411E}" destId="{D0719835-28D4-4F5A-BC42-4EEE38E22290}" srcOrd="0" destOrd="0" parTransId="{821BF214-AF52-4B19-B956-6F71C9E7C3F1}" sibTransId="{C7206EAE-DB8C-4F55-AAE3-9ACA5ABD5CAD}"/>
    <dgm:cxn modelId="{9387CF8E-3A43-47EA-8DB6-91240685686F}" type="presParOf" srcId="{CD6130E6-F53C-491D-9407-5202018F2CE6}" destId="{62DFD4B3-3176-479A-823D-3F4155F72015}" srcOrd="0" destOrd="0" presId="urn:microsoft.com/office/officeart/2005/8/layout/vList3"/>
    <dgm:cxn modelId="{EEEDEA01-C693-4A98-9226-205ACCE61BCC}" type="presParOf" srcId="{62DFD4B3-3176-479A-823D-3F4155F72015}" destId="{69748ADA-CE46-4938-B4FC-E181B2F161D1}" srcOrd="0" destOrd="0" presId="urn:microsoft.com/office/officeart/2005/8/layout/vList3"/>
    <dgm:cxn modelId="{3D22BE7C-9ED5-450C-B7C6-7842ECD6DC50}" type="presParOf" srcId="{62DFD4B3-3176-479A-823D-3F4155F72015}" destId="{4F8109AC-481F-4AD2-9E95-DC8FD0586F4E}" srcOrd="1" destOrd="0" presId="urn:microsoft.com/office/officeart/2005/8/layout/vList3"/>
    <dgm:cxn modelId="{DEC5103E-318E-49BC-9D57-F94ACFE4610D}" type="presParOf" srcId="{CD6130E6-F53C-491D-9407-5202018F2CE6}" destId="{E4BA4EB6-0B32-4AED-AA45-3C673CE8D93B}" srcOrd="1" destOrd="0" presId="urn:microsoft.com/office/officeart/2005/8/layout/vList3"/>
    <dgm:cxn modelId="{124A3063-0F66-4115-A0B8-B47562FD2BFD}" type="presParOf" srcId="{CD6130E6-F53C-491D-9407-5202018F2CE6}" destId="{5B73935F-37F7-42C6-A7DE-A509F1E66485}" srcOrd="2" destOrd="0" presId="urn:microsoft.com/office/officeart/2005/8/layout/vList3"/>
    <dgm:cxn modelId="{2517898D-ECF0-4A9B-9669-8FE48FFBFFC4}" type="presParOf" srcId="{5B73935F-37F7-42C6-A7DE-A509F1E66485}" destId="{AFF4C76E-272F-46A4-A613-273D950FEFA9}" srcOrd="0" destOrd="0" presId="urn:microsoft.com/office/officeart/2005/8/layout/vList3"/>
    <dgm:cxn modelId="{69ACE063-C794-42EA-B8F6-172E5CDCE06F}" type="presParOf" srcId="{5B73935F-37F7-42C6-A7DE-A509F1E66485}" destId="{677E9717-A94C-45C8-AEAF-AC545B258F88}" srcOrd="1" destOrd="0" presId="urn:microsoft.com/office/officeart/2005/8/layout/vList3"/>
    <dgm:cxn modelId="{B81261BD-A095-47EA-B138-0B24F40261BE}" type="presParOf" srcId="{CD6130E6-F53C-491D-9407-5202018F2CE6}" destId="{D98623AE-C3DE-4E93-981A-D20797027D37}" srcOrd="3" destOrd="0" presId="urn:microsoft.com/office/officeart/2005/8/layout/vList3"/>
    <dgm:cxn modelId="{39A516E8-14EE-4C19-8D34-F08ABFCBDCEB}" type="presParOf" srcId="{CD6130E6-F53C-491D-9407-5202018F2CE6}" destId="{A8BEA0EE-0DF8-4F63-8617-07F1BB1A590F}" srcOrd="4" destOrd="0" presId="urn:microsoft.com/office/officeart/2005/8/layout/vList3"/>
    <dgm:cxn modelId="{91DAC957-A9F7-4DC2-BAFE-C159C331AC87}" type="presParOf" srcId="{A8BEA0EE-0DF8-4F63-8617-07F1BB1A590F}" destId="{F16A9553-D731-42E1-A0C7-447EAA399C3C}" srcOrd="0" destOrd="0" presId="urn:microsoft.com/office/officeart/2005/8/layout/vList3"/>
    <dgm:cxn modelId="{43DC08F2-DBF0-4B39-B18E-A34F533F5ADA}" type="presParOf" srcId="{A8BEA0EE-0DF8-4F63-8617-07F1BB1A590F}" destId="{0D3C73F3-C488-4C22-8D2D-8F10ACEA339F}" srcOrd="1" destOrd="0" presId="urn:microsoft.com/office/officeart/2005/8/layout/vList3"/>
    <dgm:cxn modelId="{5A947A68-5A41-48CF-9F84-E1D4FFBC9098}" type="presParOf" srcId="{CD6130E6-F53C-491D-9407-5202018F2CE6}" destId="{BDA000BB-FE25-4ACF-B988-32FEF019E85C}" srcOrd="5" destOrd="0" presId="urn:microsoft.com/office/officeart/2005/8/layout/vList3"/>
    <dgm:cxn modelId="{A79921AD-E69C-4338-B60D-A4C9B77C7575}" type="presParOf" srcId="{CD6130E6-F53C-491D-9407-5202018F2CE6}" destId="{540208FA-83F6-4427-A0D4-29F0F73C296C}" srcOrd="6" destOrd="0" presId="urn:microsoft.com/office/officeart/2005/8/layout/vList3"/>
    <dgm:cxn modelId="{DE3DC0F8-71BC-4A32-9E10-3B03CD55D61C}" type="presParOf" srcId="{540208FA-83F6-4427-A0D4-29F0F73C296C}" destId="{79BCF2A8-4D78-4597-B58C-ADA341D8BD12}" srcOrd="0" destOrd="0" presId="urn:microsoft.com/office/officeart/2005/8/layout/vList3"/>
    <dgm:cxn modelId="{87B50BC1-5AE4-4B56-8816-E8E1BDA6AC3D}" type="presParOf" srcId="{540208FA-83F6-4427-A0D4-29F0F73C296C}" destId="{7F897F68-1710-4DB3-A3CA-A38BD47E27C5}" srcOrd="1" destOrd="0" presId="urn:microsoft.com/office/officeart/2005/8/layout/vList3"/>
    <dgm:cxn modelId="{A4C96A11-E5BD-48A8-8C21-DA7D992381FD}" type="presParOf" srcId="{CD6130E6-F53C-491D-9407-5202018F2CE6}" destId="{F957A298-6FCD-4E1F-AC57-9FA59C600791}" srcOrd="7" destOrd="0" presId="urn:microsoft.com/office/officeart/2005/8/layout/vList3"/>
    <dgm:cxn modelId="{ACD4EF02-8C84-480A-9DD5-61ECB9419658}" type="presParOf" srcId="{CD6130E6-F53C-491D-9407-5202018F2CE6}" destId="{E013F28F-381E-4A2F-BEF5-6E1D33B96B9A}" srcOrd="8" destOrd="0" presId="urn:microsoft.com/office/officeart/2005/8/layout/vList3"/>
    <dgm:cxn modelId="{CEA3E84B-466F-4DEE-B470-0B7C3EF95685}" type="presParOf" srcId="{E013F28F-381E-4A2F-BEF5-6E1D33B96B9A}" destId="{BEBAD8FA-07BD-48AD-B93F-98FC4C76E517}" srcOrd="0" destOrd="0" presId="urn:microsoft.com/office/officeart/2005/8/layout/vList3"/>
    <dgm:cxn modelId="{4143ED93-1BD0-4C16-B950-F12D470055A3}" type="presParOf" srcId="{E013F28F-381E-4A2F-BEF5-6E1D33B96B9A}" destId="{66C17518-DCF1-4628-BB76-163A4473750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F57516-8427-4C1D-B766-73592994411E}" type="doc">
      <dgm:prSet loTypeId="urn:microsoft.com/office/officeart/2005/8/layout/vList3" loCatId="list" qsTypeId="urn:microsoft.com/office/officeart/2005/8/quickstyle/simple1" qsCatId="simple" csTypeId="urn:microsoft.com/office/officeart/2005/8/colors/accent1_2" csCatId="accent1" phldr="1"/>
      <dgm:spPr/>
    </dgm:pt>
    <dgm:pt modelId="{D0719835-28D4-4F5A-BC42-4EEE38E22290}">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Working</a:t>
          </a:r>
          <a:endParaRPr lang="en-US" sz="2000" dirty="0">
            <a:solidFill>
              <a:srgbClr val="987146"/>
            </a:solidFill>
            <a:latin typeface="Verdana" panose="020B0604030504040204" pitchFamily="34" charset="0"/>
            <a:ea typeface="Verdana" panose="020B0604030504040204" pitchFamily="34" charset="0"/>
          </a:endParaRPr>
        </a:p>
      </dgm:t>
    </dgm:pt>
    <dgm:pt modelId="{821BF214-AF52-4B19-B956-6F71C9E7C3F1}" type="parTrans" cxnId="{EA290419-240D-4EB1-90C4-73E99761C5BD}">
      <dgm:prSet/>
      <dgm:spPr/>
      <dgm:t>
        <a:bodyPr/>
        <a:lstStyle/>
        <a:p>
          <a:endParaRPr lang="en-US" sz="2000">
            <a:latin typeface="Verdana" panose="020B0604030504040204" pitchFamily="34" charset="0"/>
            <a:ea typeface="Verdana" panose="020B0604030504040204" pitchFamily="34" charset="0"/>
          </a:endParaRPr>
        </a:p>
      </dgm:t>
    </dgm:pt>
    <dgm:pt modelId="{C7206EAE-DB8C-4F55-AAE3-9ACA5ABD5CAD}" type="sibTrans" cxnId="{EA290419-240D-4EB1-90C4-73E99761C5BD}">
      <dgm:prSet/>
      <dgm:spPr/>
      <dgm:t>
        <a:bodyPr/>
        <a:lstStyle/>
        <a:p>
          <a:endParaRPr lang="en-US" sz="2000">
            <a:latin typeface="Verdana" panose="020B0604030504040204" pitchFamily="34" charset="0"/>
            <a:ea typeface="Verdana" panose="020B0604030504040204" pitchFamily="34" charset="0"/>
          </a:endParaRPr>
        </a:p>
      </dgm:t>
    </dgm:pt>
    <dgm:pt modelId="{E5EAE426-9F94-44F6-BC0C-71DFCE529228}">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Result Analysis</a:t>
          </a:r>
          <a:endParaRPr lang="en-US" sz="2000" dirty="0">
            <a:solidFill>
              <a:srgbClr val="987146"/>
            </a:solidFill>
            <a:latin typeface="Verdana" panose="020B0604030504040204" pitchFamily="34" charset="0"/>
            <a:ea typeface="Verdana" panose="020B0604030504040204" pitchFamily="34" charset="0"/>
          </a:endParaRPr>
        </a:p>
      </dgm:t>
    </dgm:pt>
    <dgm:pt modelId="{F4751CCD-D782-4DDA-A78E-E6354B7D7DB9}" type="parTrans" cxnId="{DCFDDEDE-BBF0-4143-A96C-B80E0205F777}">
      <dgm:prSet/>
      <dgm:spPr/>
      <dgm:t>
        <a:bodyPr/>
        <a:lstStyle/>
        <a:p>
          <a:endParaRPr lang="en-US" sz="2000">
            <a:latin typeface="Verdana" panose="020B0604030504040204" pitchFamily="34" charset="0"/>
            <a:ea typeface="Verdana" panose="020B0604030504040204" pitchFamily="34" charset="0"/>
          </a:endParaRPr>
        </a:p>
      </dgm:t>
    </dgm:pt>
    <dgm:pt modelId="{CC2B0D27-4F5D-43EE-925F-E3E6482A888B}" type="sibTrans" cxnId="{DCFDDEDE-BBF0-4143-A96C-B80E0205F777}">
      <dgm:prSet/>
      <dgm:spPr/>
      <dgm:t>
        <a:bodyPr/>
        <a:lstStyle/>
        <a:p>
          <a:endParaRPr lang="en-US" sz="2000">
            <a:latin typeface="Verdana" panose="020B0604030504040204" pitchFamily="34" charset="0"/>
            <a:ea typeface="Verdana" panose="020B0604030504040204" pitchFamily="34" charset="0"/>
          </a:endParaRPr>
        </a:p>
      </dgm:t>
    </dgm:pt>
    <dgm:pt modelId="{1F382975-4704-4B54-85FA-86E803477C18}">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Future Scope</a:t>
          </a:r>
          <a:endParaRPr lang="en-US" sz="2000" dirty="0">
            <a:solidFill>
              <a:srgbClr val="987146"/>
            </a:solidFill>
            <a:latin typeface="Verdana" panose="020B0604030504040204" pitchFamily="34" charset="0"/>
            <a:ea typeface="Verdana" panose="020B0604030504040204" pitchFamily="34" charset="0"/>
          </a:endParaRPr>
        </a:p>
      </dgm:t>
    </dgm:pt>
    <dgm:pt modelId="{561AB76D-1D16-4ABB-87FD-CF23443D1E0A}" type="parTrans" cxnId="{6E478D0E-30FF-4DE4-B528-FAD3051B618F}">
      <dgm:prSet/>
      <dgm:spPr/>
      <dgm:t>
        <a:bodyPr/>
        <a:lstStyle/>
        <a:p>
          <a:endParaRPr lang="en-US" sz="2000">
            <a:latin typeface="Verdana" panose="020B0604030504040204" pitchFamily="34" charset="0"/>
            <a:ea typeface="Verdana" panose="020B0604030504040204" pitchFamily="34" charset="0"/>
          </a:endParaRPr>
        </a:p>
      </dgm:t>
    </dgm:pt>
    <dgm:pt modelId="{6638500A-32CE-4663-A0DD-225B1FFF3F43}" type="sibTrans" cxnId="{6E478D0E-30FF-4DE4-B528-FAD3051B618F}">
      <dgm:prSet/>
      <dgm:spPr/>
      <dgm:t>
        <a:bodyPr/>
        <a:lstStyle/>
        <a:p>
          <a:endParaRPr lang="en-US" sz="2000">
            <a:latin typeface="Verdana" panose="020B0604030504040204" pitchFamily="34" charset="0"/>
            <a:ea typeface="Verdana" panose="020B0604030504040204" pitchFamily="34" charset="0"/>
          </a:endParaRPr>
        </a:p>
      </dgm:t>
    </dgm:pt>
    <dgm:pt modelId="{9C30E92A-0AE1-4B7C-88C3-6FCEF4490C10}">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Reference</a:t>
          </a:r>
          <a:endParaRPr lang="en-US" sz="2000" dirty="0">
            <a:solidFill>
              <a:srgbClr val="987146"/>
            </a:solidFill>
            <a:latin typeface="Verdana" panose="020B0604030504040204" pitchFamily="34" charset="0"/>
            <a:ea typeface="Verdana" panose="020B0604030504040204" pitchFamily="34" charset="0"/>
          </a:endParaRPr>
        </a:p>
      </dgm:t>
    </dgm:pt>
    <dgm:pt modelId="{724B7BA5-97C9-4AEB-9B09-6EA63003B4FD}" type="parTrans" cxnId="{DC9CE151-73B3-448A-89A1-A46779AA7DCF}">
      <dgm:prSet/>
      <dgm:spPr/>
      <dgm:t>
        <a:bodyPr/>
        <a:lstStyle/>
        <a:p>
          <a:endParaRPr lang="en-US" sz="2000">
            <a:latin typeface="Verdana" panose="020B0604030504040204" pitchFamily="34" charset="0"/>
            <a:ea typeface="Verdana" panose="020B0604030504040204" pitchFamily="34" charset="0"/>
          </a:endParaRPr>
        </a:p>
      </dgm:t>
    </dgm:pt>
    <dgm:pt modelId="{48AADA2B-2742-4CED-8229-EF3A3F23CD35}" type="sibTrans" cxnId="{DC9CE151-73B3-448A-89A1-A46779AA7DCF}">
      <dgm:prSet/>
      <dgm:spPr/>
      <dgm:t>
        <a:bodyPr/>
        <a:lstStyle/>
        <a:p>
          <a:endParaRPr lang="en-US" sz="2000">
            <a:latin typeface="Verdana" panose="020B0604030504040204" pitchFamily="34" charset="0"/>
            <a:ea typeface="Verdana" panose="020B0604030504040204" pitchFamily="34" charset="0"/>
          </a:endParaRPr>
        </a:p>
      </dgm:t>
    </dgm:pt>
    <dgm:pt modelId="{7C1860BD-3979-46F7-8530-664CB28F7B11}">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Conclusion</a:t>
          </a:r>
          <a:endParaRPr lang="en-US" sz="2000" dirty="0">
            <a:solidFill>
              <a:srgbClr val="987146"/>
            </a:solidFill>
            <a:latin typeface="Verdana" panose="020B0604030504040204" pitchFamily="34" charset="0"/>
            <a:ea typeface="Verdana" panose="020B0604030504040204" pitchFamily="34" charset="0"/>
          </a:endParaRPr>
        </a:p>
      </dgm:t>
    </dgm:pt>
    <dgm:pt modelId="{C601B535-A565-40DB-8128-2DB75845C979}" type="parTrans" cxnId="{79F5BA20-0626-494C-A3F8-F71DB3BF3CA8}">
      <dgm:prSet/>
      <dgm:spPr/>
      <dgm:t>
        <a:bodyPr/>
        <a:lstStyle/>
        <a:p>
          <a:endParaRPr lang="en-US" sz="2000">
            <a:latin typeface="Verdana" panose="020B0604030504040204" pitchFamily="34" charset="0"/>
            <a:ea typeface="Verdana" panose="020B0604030504040204" pitchFamily="34" charset="0"/>
          </a:endParaRPr>
        </a:p>
      </dgm:t>
    </dgm:pt>
    <dgm:pt modelId="{34B77CA0-AC00-4FC6-B01D-A74A67FDA044}" type="sibTrans" cxnId="{79F5BA20-0626-494C-A3F8-F71DB3BF3CA8}">
      <dgm:prSet/>
      <dgm:spPr/>
      <dgm:t>
        <a:bodyPr/>
        <a:lstStyle/>
        <a:p>
          <a:endParaRPr lang="en-US" sz="2000">
            <a:latin typeface="Verdana" panose="020B0604030504040204" pitchFamily="34" charset="0"/>
            <a:ea typeface="Verdana" panose="020B0604030504040204" pitchFamily="34" charset="0"/>
          </a:endParaRPr>
        </a:p>
      </dgm:t>
    </dgm:pt>
    <dgm:pt modelId="{CD6130E6-F53C-491D-9407-5202018F2CE6}" type="pres">
      <dgm:prSet presAssocID="{F8F57516-8427-4C1D-B766-73592994411E}" presName="linearFlow" presStyleCnt="0">
        <dgm:presLayoutVars>
          <dgm:dir/>
          <dgm:resizeHandles val="exact"/>
        </dgm:presLayoutVars>
      </dgm:prSet>
      <dgm:spPr/>
    </dgm:pt>
    <dgm:pt modelId="{62DFD4B3-3176-479A-823D-3F4155F72015}" type="pres">
      <dgm:prSet presAssocID="{D0719835-28D4-4F5A-BC42-4EEE38E22290}" presName="composite" presStyleCnt="0"/>
      <dgm:spPr/>
    </dgm:pt>
    <dgm:pt modelId="{69748ADA-CE46-4938-B4FC-E181B2F161D1}" type="pres">
      <dgm:prSet presAssocID="{D0719835-28D4-4F5A-BC42-4EEE38E22290}" presName="imgShp" presStyleLbl="fgImgPlace1" presStyleIdx="0" presStyleCnt="5"/>
      <dgm:spPr>
        <a:solidFill>
          <a:srgbClr val="D9C895"/>
        </a:solidFill>
      </dgm:spPr>
    </dgm:pt>
    <dgm:pt modelId="{4F8109AC-481F-4AD2-9E95-DC8FD0586F4E}" type="pres">
      <dgm:prSet presAssocID="{D0719835-28D4-4F5A-BC42-4EEE38E22290}" presName="txShp" presStyleLbl="node1" presStyleIdx="0" presStyleCnt="5">
        <dgm:presLayoutVars>
          <dgm:bulletEnabled val="1"/>
        </dgm:presLayoutVars>
      </dgm:prSet>
      <dgm:spPr/>
      <dgm:t>
        <a:bodyPr/>
        <a:lstStyle/>
        <a:p>
          <a:endParaRPr lang="en-US"/>
        </a:p>
      </dgm:t>
    </dgm:pt>
    <dgm:pt modelId="{E4BA4EB6-0B32-4AED-AA45-3C673CE8D93B}" type="pres">
      <dgm:prSet presAssocID="{C7206EAE-DB8C-4F55-AAE3-9ACA5ABD5CAD}" presName="spacing" presStyleCnt="0"/>
      <dgm:spPr/>
    </dgm:pt>
    <dgm:pt modelId="{5B73935F-37F7-42C6-A7DE-A509F1E66485}" type="pres">
      <dgm:prSet presAssocID="{E5EAE426-9F94-44F6-BC0C-71DFCE529228}" presName="composite" presStyleCnt="0"/>
      <dgm:spPr/>
    </dgm:pt>
    <dgm:pt modelId="{AFF4C76E-272F-46A4-A613-273D950FEFA9}" type="pres">
      <dgm:prSet presAssocID="{E5EAE426-9F94-44F6-BC0C-71DFCE529228}" presName="imgShp" presStyleLbl="fgImgPlace1" presStyleIdx="1" presStyleCnt="5"/>
      <dgm:spPr>
        <a:solidFill>
          <a:srgbClr val="D9C895"/>
        </a:solidFill>
      </dgm:spPr>
    </dgm:pt>
    <dgm:pt modelId="{677E9717-A94C-45C8-AEAF-AC545B258F88}" type="pres">
      <dgm:prSet presAssocID="{E5EAE426-9F94-44F6-BC0C-71DFCE529228}" presName="txShp" presStyleLbl="node1" presStyleIdx="1" presStyleCnt="5">
        <dgm:presLayoutVars>
          <dgm:bulletEnabled val="1"/>
        </dgm:presLayoutVars>
      </dgm:prSet>
      <dgm:spPr/>
      <dgm:t>
        <a:bodyPr/>
        <a:lstStyle/>
        <a:p>
          <a:endParaRPr lang="en-US"/>
        </a:p>
      </dgm:t>
    </dgm:pt>
    <dgm:pt modelId="{D98623AE-C3DE-4E93-981A-D20797027D37}" type="pres">
      <dgm:prSet presAssocID="{CC2B0D27-4F5D-43EE-925F-E3E6482A888B}" presName="spacing" presStyleCnt="0"/>
      <dgm:spPr/>
    </dgm:pt>
    <dgm:pt modelId="{A8BEA0EE-0DF8-4F63-8617-07F1BB1A590F}" type="pres">
      <dgm:prSet presAssocID="{1F382975-4704-4B54-85FA-86E803477C18}" presName="composite" presStyleCnt="0"/>
      <dgm:spPr/>
    </dgm:pt>
    <dgm:pt modelId="{F16A9553-D731-42E1-A0C7-447EAA399C3C}" type="pres">
      <dgm:prSet presAssocID="{1F382975-4704-4B54-85FA-86E803477C18}" presName="imgShp" presStyleLbl="fgImgPlace1" presStyleIdx="2" presStyleCnt="5"/>
      <dgm:spPr>
        <a:solidFill>
          <a:srgbClr val="D9C895"/>
        </a:solidFill>
      </dgm:spPr>
    </dgm:pt>
    <dgm:pt modelId="{0D3C73F3-C488-4C22-8D2D-8F10ACEA339F}" type="pres">
      <dgm:prSet presAssocID="{1F382975-4704-4B54-85FA-86E803477C18}" presName="txShp" presStyleLbl="node1" presStyleIdx="2" presStyleCnt="5">
        <dgm:presLayoutVars>
          <dgm:bulletEnabled val="1"/>
        </dgm:presLayoutVars>
      </dgm:prSet>
      <dgm:spPr/>
      <dgm:t>
        <a:bodyPr/>
        <a:lstStyle/>
        <a:p>
          <a:endParaRPr lang="en-US"/>
        </a:p>
      </dgm:t>
    </dgm:pt>
    <dgm:pt modelId="{BDA000BB-FE25-4ACF-B988-32FEF019E85C}" type="pres">
      <dgm:prSet presAssocID="{6638500A-32CE-4663-A0DD-225B1FFF3F43}" presName="spacing" presStyleCnt="0"/>
      <dgm:spPr/>
    </dgm:pt>
    <dgm:pt modelId="{540208FA-83F6-4427-A0D4-29F0F73C296C}" type="pres">
      <dgm:prSet presAssocID="{9C30E92A-0AE1-4B7C-88C3-6FCEF4490C10}" presName="composite" presStyleCnt="0"/>
      <dgm:spPr/>
    </dgm:pt>
    <dgm:pt modelId="{79BCF2A8-4D78-4597-B58C-ADA341D8BD12}" type="pres">
      <dgm:prSet presAssocID="{9C30E92A-0AE1-4B7C-88C3-6FCEF4490C10}" presName="imgShp" presStyleLbl="fgImgPlace1" presStyleIdx="3" presStyleCnt="5"/>
      <dgm:spPr>
        <a:solidFill>
          <a:srgbClr val="D9C895"/>
        </a:solidFill>
      </dgm:spPr>
    </dgm:pt>
    <dgm:pt modelId="{7F897F68-1710-4DB3-A3CA-A38BD47E27C5}" type="pres">
      <dgm:prSet presAssocID="{9C30E92A-0AE1-4B7C-88C3-6FCEF4490C10}" presName="txShp" presStyleLbl="node1" presStyleIdx="3" presStyleCnt="5">
        <dgm:presLayoutVars>
          <dgm:bulletEnabled val="1"/>
        </dgm:presLayoutVars>
      </dgm:prSet>
      <dgm:spPr/>
      <dgm:t>
        <a:bodyPr/>
        <a:lstStyle/>
        <a:p>
          <a:endParaRPr lang="en-US"/>
        </a:p>
      </dgm:t>
    </dgm:pt>
    <dgm:pt modelId="{F957A298-6FCD-4E1F-AC57-9FA59C600791}" type="pres">
      <dgm:prSet presAssocID="{48AADA2B-2742-4CED-8229-EF3A3F23CD35}" presName="spacing" presStyleCnt="0"/>
      <dgm:spPr/>
    </dgm:pt>
    <dgm:pt modelId="{E013F28F-381E-4A2F-BEF5-6E1D33B96B9A}" type="pres">
      <dgm:prSet presAssocID="{7C1860BD-3979-46F7-8530-664CB28F7B11}" presName="composite" presStyleCnt="0"/>
      <dgm:spPr/>
    </dgm:pt>
    <dgm:pt modelId="{BEBAD8FA-07BD-48AD-B93F-98FC4C76E517}" type="pres">
      <dgm:prSet presAssocID="{7C1860BD-3979-46F7-8530-664CB28F7B11}" presName="imgShp" presStyleLbl="fgImgPlace1" presStyleIdx="4" presStyleCnt="5"/>
      <dgm:spPr>
        <a:solidFill>
          <a:srgbClr val="D9C895"/>
        </a:solidFill>
      </dgm:spPr>
    </dgm:pt>
    <dgm:pt modelId="{66C17518-DCF1-4628-BB76-163A44737501}" type="pres">
      <dgm:prSet presAssocID="{7C1860BD-3979-46F7-8530-664CB28F7B11}" presName="txShp" presStyleLbl="node1" presStyleIdx="4" presStyleCnt="5">
        <dgm:presLayoutVars>
          <dgm:bulletEnabled val="1"/>
        </dgm:presLayoutVars>
      </dgm:prSet>
      <dgm:spPr/>
      <dgm:t>
        <a:bodyPr/>
        <a:lstStyle/>
        <a:p>
          <a:endParaRPr lang="en-US"/>
        </a:p>
      </dgm:t>
    </dgm:pt>
  </dgm:ptLst>
  <dgm:cxnLst>
    <dgm:cxn modelId="{AE2327EC-F870-49DA-9631-D04A69F315FE}" type="presOf" srcId="{1F382975-4704-4B54-85FA-86E803477C18}" destId="{0D3C73F3-C488-4C22-8D2D-8F10ACEA339F}" srcOrd="0" destOrd="0" presId="urn:microsoft.com/office/officeart/2005/8/layout/vList3"/>
    <dgm:cxn modelId="{E0AB2FFA-901C-4A86-BCA2-9A060422CDE9}" type="presOf" srcId="{D0719835-28D4-4F5A-BC42-4EEE38E22290}" destId="{4F8109AC-481F-4AD2-9E95-DC8FD0586F4E}" srcOrd="0" destOrd="0" presId="urn:microsoft.com/office/officeart/2005/8/layout/vList3"/>
    <dgm:cxn modelId="{DCFDDEDE-BBF0-4143-A96C-B80E0205F777}" srcId="{F8F57516-8427-4C1D-B766-73592994411E}" destId="{E5EAE426-9F94-44F6-BC0C-71DFCE529228}" srcOrd="1" destOrd="0" parTransId="{F4751CCD-D782-4DDA-A78E-E6354B7D7DB9}" sibTransId="{CC2B0D27-4F5D-43EE-925F-E3E6482A888B}"/>
    <dgm:cxn modelId="{79F5BA20-0626-494C-A3F8-F71DB3BF3CA8}" srcId="{F8F57516-8427-4C1D-B766-73592994411E}" destId="{7C1860BD-3979-46F7-8530-664CB28F7B11}" srcOrd="4" destOrd="0" parTransId="{C601B535-A565-40DB-8128-2DB75845C979}" sibTransId="{34B77CA0-AC00-4FC6-B01D-A74A67FDA044}"/>
    <dgm:cxn modelId="{34F973E9-117D-43C3-B190-B471107F6A50}" type="presOf" srcId="{9C30E92A-0AE1-4B7C-88C3-6FCEF4490C10}" destId="{7F897F68-1710-4DB3-A3CA-A38BD47E27C5}" srcOrd="0" destOrd="0" presId="urn:microsoft.com/office/officeart/2005/8/layout/vList3"/>
    <dgm:cxn modelId="{484B2D2E-F25C-446E-89EB-2D1D1CFF45EA}" type="presOf" srcId="{F8F57516-8427-4C1D-B766-73592994411E}" destId="{CD6130E6-F53C-491D-9407-5202018F2CE6}" srcOrd="0" destOrd="0" presId="urn:microsoft.com/office/officeart/2005/8/layout/vList3"/>
    <dgm:cxn modelId="{B1B52A8F-A5AE-4A48-9066-6C01C7FC9586}" type="presOf" srcId="{7C1860BD-3979-46F7-8530-664CB28F7B11}" destId="{66C17518-DCF1-4628-BB76-163A44737501}" srcOrd="0" destOrd="0" presId="urn:microsoft.com/office/officeart/2005/8/layout/vList3"/>
    <dgm:cxn modelId="{68ABE2DD-9939-4BA1-891F-81A8D043C9C5}" type="presOf" srcId="{E5EAE426-9F94-44F6-BC0C-71DFCE529228}" destId="{677E9717-A94C-45C8-AEAF-AC545B258F88}" srcOrd="0" destOrd="0" presId="urn:microsoft.com/office/officeart/2005/8/layout/vList3"/>
    <dgm:cxn modelId="{DC9CE151-73B3-448A-89A1-A46779AA7DCF}" srcId="{F8F57516-8427-4C1D-B766-73592994411E}" destId="{9C30E92A-0AE1-4B7C-88C3-6FCEF4490C10}" srcOrd="3" destOrd="0" parTransId="{724B7BA5-97C9-4AEB-9B09-6EA63003B4FD}" sibTransId="{48AADA2B-2742-4CED-8229-EF3A3F23CD35}"/>
    <dgm:cxn modelId="{6E478D0E-30FF-4DE4-B528-FAD3051B618F}" srcId="{F8F57516-8427-4C1D-B766-73592994411E}" destId="{1F382975-4704-4B54-85FA-86E803477C18}" srcOrd="2" destOrd="0" parTransId="{561AB76D-1D16-4ABB-87FD-CF23443D1E0A}" sibTransId="{6638500A-32CE-4663-A0DD-225B1FFF3F43}"/>
    <dgm:cxn modelId="{EA290419-240D-4EB1-90C4-73E99761C5BD}" srcId="{F8F57516-8427-4C1D-B766-73592994411E}" destId="{D0719835-28D4-4F5A-BC42-4EEE38E22290}" srcOrd="0" destOrd="0" parTransId="{821BF214-AF52-4B19-B956-6F71C9E7C3F1}" sibTransId="{C7206EAE-DB8C-4F55-AAE3-9ACA5ABD5CAD}"/>
    <dgm:cxn modelId="{9387CF8E-3A43-47EA-8DB6-91240685686F}" type="presParOf" srcId="{CD6130E6-F53C-491D-9407-5202018F2CE6}" destId="{62DFD4B3-3176-479A-823D-3F4155F72015}" srcOrd="0" destOrd="0" presId="urn:microsoft.com/office/officeart/2005/8/layout/vList3"/>
    <dgm:cxn modelId="{EEEDEA01-C693-4A98-9226-205ACCE61BCC}" type="presParOf" srcId="{62DFD4B3-3176-479A-823D-3F4155F72015}" destId="{69748ADA-CE46-4938-B4FC-E181B2F161D1}" srcOrd="0" destOrd="0" presId="urn:microsoft.com/office/officeart/2005/8/layout/vList3"/>
    <dgm:cxn modelId="{3D22BE7C-9ED5-450C-B7C6-7842ECD6DC50}" type="presParOf" srcId="{62DFD4B3-3176-479A-823D-3F4155F72015}" destId="{4F8109AC-481F-4AD2-9E95-DC8FD0586F4E}" srcOrd="1" destOrd="0" presId="urn:microsoft.com/office/officeart/2005/8/layout/vList3"/>
    <dgm:cxn modelId="{DEC5103E-318E-49BC-9D57-F94ACFE4610D}" type="presParOf" srcId="{CD6130E6-F53C-491D-9407-5202018F2CE6}" destId="{E4BA4EB6-0B32-4AED-AA45-3C673CE8D93B}" srcOrd="1" destOrd="0" presId="urn:microsoft.com/office/officeart/2005/8/layout/vList3"/>
    <dgm:cxn modelId="{124A3063-0F66-4115-A0B8-B47562FD2BFD}" type="presParOf" srcId="{CD6130E6-F53C-491D-9407-5202018F2CE6}" destId="{5B73935F-37F7-42C6-A7DE-A509F1E66485}" srcOrd="2" destOrd="0" presId="urn:microsoft.com/office/officeart/2005/8/layout/vList3"/>
    <dgm:cxn modelId="{2517898D-ECF0-4A9B-9669-8FE48FFBFFC4}" type="presParOf" srcId="{5B73935F-37F7-42C6-A7DE-A509F1E66485}" destId="{AFF4C76E-272F-46A4-A613-273D950FEFA9}" srcOrd="0" destOrd="0" presId="urn:microsoft.com/office/officeart/2005/8/layout/vList3"/>
    <dgm:cxn modelId="{69ACE063-C794-42EA-B8F6-172E5CDCE06F}" type="presParOf" srcId="{5B73935F-37F7-42C6-A7DE-A509F1E66485}" destId="{677E9717-A94C-45C8-AEAF-AC545B258F88}" srcOrd="1" destOrd="0" presId="urn:microsoft.com/office/officeart/2005/8/layout/vList3"/>
    <dgm:cxn modelId="{B81261BD-A095-47EA-B138-0B24F40261BE}" type="presParOf" srcId="{CD6130E6-F53C-491D-9407-5202018F2CE6}" destId="{D98623AE-C3DE-4E93-981A-D20797027D37}" srcOrd="3" destOrd="0" presId="urn:microsoft.com/office/officeart/2005/8/layout/vList3"/>
    <dgm:cxn modelId="{39A516E8-14EE-4C19-8D34-F08ABFCBDCEB}" type="presParOf" srcId="{CD6130E6-F53C-491D-9407-5202018F2CE6}" destId="{A8BEA0EE-0DF8-4F63-8617-07F1BB1A590F}" srcOrd="4" destOrd="0" presId="urn:microsoft.com/office/officeart/2005/8/layout/vList3"/>
    <dgm:cxn modelId="{91DAC957-A9F7-4DC2-BAFE-C159C331AC87}" type="presParOf" srcId="{A8BEA0EE-0DF8-4F63-8617-07F1BB1A590F}" destId="{F16A9553-D731-42E1-A0C7-447EAA399C3C}" srcOrd="0" destOrd="0" presId="urn:microsoft.com/office/officeart/2005/8/layout/vList3"/>
    <dgm:cxn modelId="{43DC08F2-DBF0-4B39-B18E-A34F533F5ADA}" type="presParOf" srcId="{A8BEA0EE-0DF8-4F63-8617-07F1BB1A590F}" destId="{0D3C73F3-C488-4C22-8D2D-8F10ACEA339F}" srcOrd="1" destOrd="0" presId="urn:microsoft.com/office/officeart/2005/8/layout/vList3"/>
    <dgm:cxn modelId="{5A947A68-5A41-48CF-9F84-E1D4FFBC9098}" type="presParOf" srcId="{CD6130E6-F53C-491D-9407-5202018F2CE6}" destId="{BDA000BB-FE25-4ACF-B988-32FEF019E85C}" srcOrd="5" destOrd="0" presId="urn:microsoft.com/office/officeart/2005/8/layout/vList3"/>
    <dgm:cxn modelId="{A79921AD-E69C-4338-B60D-A4C9B77C7575}" type="presParOf" srcId="{CD6130E6-F53C-491D-9407-5202018F2CE6}" destId="{540208FA-83F6-4427-A0D4-29F0F73C296C}" srcOrd="6" destOrd="0" presId="urn:microsoft.com/office/officeart/2005/8/layout/vList3"/>
    <dgm:cxn modelId="{DE3DC0F8-71BC-4A32-9E10-3B03CD55D61C}" type="presParOf" srcId="{540208FA-83F6-4427-A0D4-29F0F73C296C}" destId="{79BCF2A8-4D78-4597-B58C-ADA341D8BD12}" srcOrd="0" destOrd="0" presId="urn:microsoft.com/office/officeart/2005/8/layout/vList3"/>
    <dgm:cxn modelId="{87B50BC1-5AE4-4B56-8816-E8E1BDA6AC3D}" type="presParOf" srcId="{540208FA-83F6-4427-A0D4-29F0F73C296C}" destId="{7F897F68-1710-4DB3-A3CA-A38BD47E27C5}" srcOrd="1" destOrd="0" presId="urn:microsoft.com/office/officeart/2005/8/layout/vList3"/>
    <dgm:cxn modelId="{A4C96A11-E5BD-48A8-8C21-DA7D992381FD}" type="presParOf" srcId="{CD6130E6-F53C-491D-9407-5202018F2CE6}" destId="{F957A298-6FCD-4E1F-AC57-9FA59C600791}" srcOrd="7" destOrd="0" presId="urn:microsoft.com/office/officeart/2005/8/layout/vList3"/>
    <dgm:cxn modelId="{ACD4EF02-8C84-480A-9DD5-61ECB9419658}" type="presParOf" srcId="{CD6130E6-F53C-491D-9407-5202018F2CE6}" destId="{E013F28F-381E-4A2F-BEF5-6E1D33B96B9A}" srcOrd="8" destOrd="0" presId="urn:microsoft.com/office/officeart/2005/8/layout/vList3"/>
    <dgm:cxn modelId="{CEA3E84B-466F-4DEE-B470-0B7C3EF95685}" type="presParOf" srcId="{E013F28F-381E-4A2F-BEF5-6E1D33B96B9A}" destId="{BEBAD8FA-07BD-48AD-B93F-98FC4C76E517}" srcOrd="0" destOrd="0" presId="urn:microsoft.com/office/officeart/2005/8/layout/vList3"/>
    <dgm:cxn modelId="{4143ED93-1BD0-4C16-B950-F12D470055A3}" type="presParOf" srcId="{E013F28F-381E-4A2F-BEF5-6E1D33B96B9A}" destId="{66C17518-DCF1-4628-BB76-163A44737501}"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109AC-481F-4AD2-9E95-DC8FD0586F4E}">
      <dsp:nvSpPr>
        <dsp:cNvPr id="0" name=""/>
        <dsp:cNvSpPr/>
      </dsp:nvSpPr>
      <dsp:spPr>
        <a:xfrm rot="10800000">
          <a:off x="988164" y="2379"/>
          <a:ext cx="3161995" cy="766886"/>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176"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Abstract</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885" y="2379"/>
        <a:ext cx="2970274" cy="766886"/>
      </dsp:txXfrm>
    </dsp:sp>
    <dsp:sp modelId="{69748ADA-CE46-4938-B4FC-E181B2F161D1}">
      <dsp:nvSpPr>
        <dsp:cNvPr id="0" name=""/>
        <dsp:cNvSpPr/>
      </dsp:nvSpPr>
      <dsp:spPr>
        <a:xfrm>
          <a:off x="604720" y="2379"/>
          <a:ext cx="766886" cy="766886"/>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7E9717-A94C-45C8-AEAF-AC545B258F88}">
      <dsp:nvSpPr>
        <dsp:cNvPr id="0" name=""/>
        <dsp:cNvSpPr/>
      </dsp:nvSpPr>
      <dsp:spPr>
        <a:xfrm rot="10800000">
          <a:off x="988164" y="998188"/>
          <a:ext cx="3161995" cy="766886"/>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176"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Introduction</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885" y="998188"/>
        <a:ext cx="2970274" cy="766886"/>
      </dsp:txXfrm>
    </dsp:sp>
    <dsp:sp modelId="{AFF4C76E-272F-46A4-A613-273D950FEFA9}">
      <dsp:nvSpPr>
        <dsp:cNvPr id="0" name=""/>
        <dsp:cNvSpPr/>
      </dsp:nvSpPr>
      <dsp:spPr>
        <a:xfrm>
          <a:off x="604720" y="998188"/>
          <a:ext cx="766886" cy="766886"/>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3C73F3-C488-4C22-8D2D-8F10ACEA339F}">
      <dsp:nvSpPr>
        <dsp:cNvPr id="0" name=""/>
        <dsp:cNvSpPr/>
      </dsp:nvSpPr>
      <dsp:spPr>
        <a:xfrm rot="10800000">
          <a:off x="988164" y="1993996"/>
          <a:ext cx="3161995" cy="766886"/>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176"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Literature Survey</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885" y="1993996"/>
        <a:ext cx="2970274" cy="766886"/>
      </dsp:txXfrm>
    </dsp:sp>
    <dsp:sp modelId="{F16A9553-D731-42E1-A0C7-447EAA399C3C}">
      <dsp:nvSpPr>
        <dsp:cNvPr id="0" name=""/>
        <dsp:cNvSpPr/>
      </dsp:nvSpPr>
      <dsp:spPr>
        <a:xfrm>
          <a:off x="604720" y="1993996"/>
          <a:ext cx="766886" cy="766886"/>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897F68-1710-4DB3-A3CA-A38BD47E27C5}">
      <dsp:nvSpPr>
        <dsp:cNvPr id="0" name=""/>
        <dsp:cNvSpPr/>
      </dsp:nvSpPr>
      <dsp:spPr>
        <a:xfrm rot="10800000">
          <a:off x="988164" y="2989804"/>
          <a:ext cx="3161995" cy="766886"/>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176"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Proposed Method</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885" y="2989804"/>
        <a:ext cx="2970274" cy="766886"/>
      </dsp:txXfrm>
    </dsp:sp>
    <dsp:sp modelId="{79BCF2A8-4D78-4597-B58C-ADA341D8BD12}">
      <dsp:nvSpPr>
        <dsp:cNvPr id="0" name=""/>
        <dsp:cNvSpPr/>
      </dsp:nvSpPr>
      <dsp:spPr>
        <a:xfrm>
          <a:off x="604720" y="2989804"/>
          <a:ext cx="766886" cy="766886"/>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C17518-DCF1-4628-BB76-163A44737501}">
      <dsp:nvSpPr>
        <dsp:cNvPr id="0" name=""/>
        <dsp:cNvSpPr/>
      </dsp:nvSpPr>
      <dsp:spPr>
        <a:xfrm rot="10800000">
          <a:off x="988164" y="3985613"/>
          <a:ext cx="3161995" cy="766886"/>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176"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Algorithm </a:t>
          </a:r>
          <a:r>
            <a:rPr lang="en-US" sz="2000" kern="1200" dirty="0" smtClean="0">
              <a:solidFill>
                <a:srgbClr val="987146"/>
              </a:solidFill>
              <a:latin typeface="Verdana" panose="020B0604030504040204" pitchFamily="34" charset="0"/>
              <a:ea typeface="Verdana" panose="020B0604030504040204" pitchFamily="34" charset="0"/>
            </a:rPr>
            <a:t>Analysis</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885" y="3985613"/>
        <a:ext cx="2970274" cy="766886"/>
      </dsp:txXfrm>
    </dsp:sp>
    <dsp:sp modelId="{BEBAD8FA-07BD-48AD-B93F-98FC4C76E517}">
      <dsp:nvSpPr>
        <dsp:cNvPr id="0" name=""/>
        <dsp:cNvSpPr/>
      </dsp:nvSpPr>
      <dsp:spPr>
        <a:xfrm>
          <a:off x="604720" y="3985613"/>
          <a:ext cx="766886" cy="766886"/>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109AC-481F-4AD2-9E95-DC8FD0586F4E}">
      <dsp:nvSpPr>
        <dsp:cNvPr id="0" name=""/>
        <dsp:cNvSpPr/>
      </dsp:nvSpPr>
      <dsp:spPr>
        <a:xfrm rot="10800000">
          <a:off x="988221" y="2392"/>
          <a:ext cx="3162801" cy="766304"/>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7919"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Working</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797" y="2392"/>
        <a:ext cx="2971225" cy="766304"/>
      </dsp:txXfrm>
    </dsp:sp>
    <dsp:sp modelId="{69748ADA-CE46-4938-B4FC-E181B2F161D1}">
      <dsp:nvSpPr>
        <dsp:cNvPr id="0" name=""/>
        <dsp:cNvSpPr/>
      </dsp:nvSpPr>
      <dsp:spPr>
        <a:xfrm>
          <a:off x="605069" y="2392"/>
          <a:ext cx="766304" cy="766304"/>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7E9717-A94C-45C8-AEAF-AC545B258F88}">
      <dsp:nvSpPr>
        <dsp:cNvPr id="0" name=""/>
        <dsp:cNvSpPr/>
      </dsp:nvSpPr>
      <dsp:spPr>
        <a:xfrm rot="10800000">
          <a:off x="988221" y="997444"/>
          <a:ext cx="3162801" cy="766304"/>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7919"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Result Analysis</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797" y="997444"/>
        <a:ext cx="2971225" cy="766304"/>
      </dsp:txXfrm>
    </dsp:sp>
    <dsp:sp modelId="{AFF4C76E-272F-46A4-A613-273D950FEFA9}">
      <dsp:nvSpPr>
        <dsp:cNvPr id="0" name=""/>
        <dsp:cNvSpPr/>
      </dsp:nvSpPr>
      <dsp:spPr>
        <a:xfrm>
          <a:off x="605069" y="997444"/>
          <a:ext cx="766304" cy="766304"/>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3C73F3-C488-4C22-8D2D-8F10ACEA339F}">
      <dsp:nvSpPr>
        <dsp:cNvPr id="0" name=""/>
        <dsp:cNvSpPr/>
      </dsp:nvSpPr>
      <dsp:spPr>
        <a:xfrm rot="10800000">
          <a:off x="988221" y="1992497"/>
          <a:ext cx="3162801" cy="766304"/>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7919"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Future Scope</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797" y="1992497"/>
        <a:ext cx="2971225" cy="766304"/>
      </dsp:txXfrm>
    </dsp:sp>
    <dsp:sp modelId="{F16A9553-D731-42E1-A0C7-447EAA399C3C}">
      <dsp:nvSpPr>
        <dsp:cNvPr id="0" name=""/>
        <dsp:cNvSpPr/>
      </dsp:nvSpPr>
      <dsp:spPr>
        <a:xfrm>
          <a:off x="605069" y="1992497"/>
          <a:ext cx="766304" cy="766304"/>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897F68-1710-4DB3-A3CA-A38BD47E27C5}">
      <dsp:nvSpPr>
        <dsp:cNvPr id="0" name=""/>
        <dsp:cNvSpPr/>
      </dsp:nvSpPr>
      <dsp:spPr>
        <a:xfrm rot="10800000">
          <a:off x="988221" y="2987549"/>
          <a:ext cx="3162801" cy="766304"/>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7919"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Reference</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797" y="2987549"/>
        <a:ext cx="2971225" cy="766304"/>
      </dsp:txXfrm>
    </dsp:sp>
    <dsp:sp modelId="{79BCF2A8-4D78-4597-B58C-ADA341D8BD12}">
      <dsp:nvSpPr>
        <dsp:cNvPr id="0" name=""/>
        <dsp:cNvSpPr/>
      </dsp:nvSpPr>
      <dsp:spPr>
        <a:xfrm>
          <a:off x="605069" y="2987549"/>
          <a:ext cx="766304" cy="766304"/>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C17518-DCF1-4628-BB76-163A44737501}">
      <dsp:nvSpPr>
        <dsp:cNvPr id="0" name=""/>
        <dsp:cNvSpPr/>
      </dsp:nvSpPr>
      <dsp:spPr>
        <a:xfrm rot="10800000">
          <a:off x="988221" y="3982601"/>
          <a:ext cx="3162801" cy="766304"/>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7919"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Conclusion</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797" y="3982601"/>
        <a:ext cx="2971225" cy="766304"/>
      </dsp:txXfrm>
    </dsp:sp>
    <dsp:sp modelId="{BEBAD8FA-07BD-48AD-B93F-98FC4C76E517}">
      <dsp:nvSpPr>
        <dsp:cNvPr id="0" name=""/>
        <dsp:cNvSpPr/>
      </dsp:nvSpPr>
      <dsp:spPr>
        <a:xfrm>
          <a:off x="605069" y="3982601"/>
          <a:ext cx="766304" cy="766304"/>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BD061D-2384-4B98-8E24-8E4BF90606CD}" type="datetimeFigureOut">
              <a:rPr lang="en-US" smtClean="0"/>
              <a:t>27-Nov-22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3393360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BD061D-2384-4B98-8E24-8E4BF90606CD}" type="datetimeFigureOut">
              <a:rPr lang="en-US" smtClean="0"/>
              <a:t>27-Nov-22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2920970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BD061D-2384-4B98-8E24-8E4BF90606CD}" type="datetimeFigureOut">
              <a:rPr lang="en-US" smtClean="0"/>
              <a:t>27-Nov-22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3193365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BD061D-2384-4B98-8E24-8E4BF90606CD}" type="datetimeFigureOut">
              <a:rPr lang="en-US" smtClean="0"/>
              <a:t>27-Nov-22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1825198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7BD061D-2384-4B98-8E24-8E4BF90606CD}" type="datetimeFigureOut">
              <a:rPr lang="en-US" smtClean="0"/>
              <a:t>27-Nov-22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3838815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7BD061D-2384-4B98-8E24-8E4BF90606CD}" type="datetimeFigureOut">
              <a:rPr lang="en-US" smtClean="0"/>
              <a:t>27-Nov-22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962337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7BD061D-2384-4B98-8E24-8E4BF90606CD}" type="datetimeFigureOut">
              <a:rPr lang="en-US" smtClean="0"/>
              <a:t>27-Nov-22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3145193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BD061D-2384-4B98-8E24-8E4BF90606CD}" type="datetimeFigureOut">
              <a:rPr lang="en-US" smtClean="0"/>
              <a:t>27-Nov-22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1663843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BD061D-2384-4B98-8E24-8E4BF90606CD}" type="datetimeFigureOut">
              <a:rPr lang="en-US" smtClean="0"/>
              <a:t>27-Nov-22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1903133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7BD061D-2384-4B98-8E24-8E4BF90606CD}" type="datetimeFigureOut">
              <a:rPr lang="en-US" smtClean="0"/>
              <a:t>27-Nov-22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3203260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7BD061D-2384-4B98-8E24-8E4BF90606CD}" type="datetimeFigureOut">
              <a:rPr lang="en-US" smtClean="0"/>
              <a:t>27-Nov-22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209494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D061D-2384-4B98-8E24-8E4BF90606CD}" type="datetimeFigureOut">
              <a:rPr lang="en-US" smtClean="0"/>
              <a:t>27-Nov-22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2AF56F-C0C8-441E-AC49-62CCB3C8F6C9}" type="slidenum">
              <a:rPr lang="en-US" smtClean="0"/>
              <a:t>‹#›</a:t>
            </a:fld>
            <a:endParaRPr lang="en-US"/>
          </a:p>
        </p:txBody>
      </p:sp>
    </p:spTree>
    <p:extLst>
      <p:ext uri="{BB962C8B-B14F-4D97-AF65-F5344CB8AC3E}">
        <p14:creationId xmlns:p14="http://schemas.microsoft.com/office/powerpoint/2010/main" val="3754817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comments" Target="../comments/comment1.xml"/><Relationship Id="rId4" Type="http://schemas.openxmlformats.org/officeDocument/2006/relationships/image" Target="../media/image5.jpeg"/><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hyperlink" Target="https://technofaq.org/posts/2018/07/4-ways-blockchain-will-revolutionize-digital-market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0" y="0"/>
            <a:ext cx="12192000" cy="6858000"/>
            <a:chOff x="0" y="0"/>
            <a:chExt cx="12192000" cy="685800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r="12222"/>
            <a:stretch/>
          </p:blipFill>
          <p:spPr>
            <a:xfrm>
              <a:off x="3170098" y="0"/>
              <a:ext cx="9021902" cy="6858000"/>
            </a:xfrm>
            <a:prstGeom prst="rect">
              <a:avLst/>
            </a:prstGeom>
          </p:spPr>
        </p:pic>
        <p:grpSp>
          <p:nvGrpSpPr>
            <p:cNvPr id="14" name="Group 13"/>
            <p:cNvGrpSpPr/>
            <p:nvPr/>
          </p:nvGrpSpPr>
          <p:grpSpPr>
            <a:xfrm>
              <a:off x="0" y="0"/>
              <a:ext cx="6359237" cy="6858000"/>
              <a:chOff x="0" y="0"/>
              <a:chExt cx="6359237" cy="6858000"/>
            </a:xfrm>
          </p:grpSpPr>
          <p:sp>
            <p:nvSpPr>
              <p:cNvPr id="6" name="Rectangle 5"/>
              <p:cNvSpPr/>
              <p:nvPr/>
            </p:nvSpPr>
            <p:spPr>
              <a:xfrm>
                <a:off x="0" y="0"/>
                <a:ext cx="45627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96473" y="0"/>
                <a:ext cx="4562764" cy="6858000"/>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437180" y="0"/>
                <a:ext cx="4562764" cy="6858000"/>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7885" y="0"/>
                <a:ext cx="4562764" cy="6858000"/>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8590" y="0"/>
                <a:ext cx="4562764" cy="6858000"/>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9295" y="0"/>
                <a:ext cx="4562764" cy="6858000"/>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p:cNvGrpSpPr/>
          <p:nvPr/>
        </p:nvGrpSpPr>
        <p:grpSpPr>
          <a:xfrm>
            <a:off x="451030" y="1384376"/>
            <a:ext cx="4046823" cy="1692771"/>
            <a:chOff x="451030" y="1046917"/>
            <a:chExt cx="4046823" cy="1692771"/>
          </a:xfrm>
        </p:grpSpPr>
        <p:sp>
          <p:nvSpPr>
            <p:cNvPr id="17" name="TextBox 16"/>
            <p:cNvSpPr txBox="1"/>
            <p:nvPr/>
          </p:nvSpPr>
          <p:spPr>
            <a:xfrm>
              <a:off x="451030" y="1046917"/>
              <a:ext cx="4046823" cy="769441"/>
            </a:xfrm>
            <a:prstGeom prst="rect">
              <a:avLst/>
            </a:prstGeom>
            <a:noFill/>
          </p:spPr>
          <p:txBody>
            <a:bodyPr wrap="square" rtlCol="0">
              <a:spAutoFit/>
            </a:bodyPr>
            <a:lstStyle/>
            <a:p>
              <a:r>
                <a:rPr lang="en-US" sz="4400" dirty="0" smtClean="0">
                  <a:solidFill>
                    <a:srgbClr val="674D2F"/>
                  </a:solidFill>
                  <a:latin typeface="Verdana" panose="020B0604030504040204" pitchFamily="34" charset="0"/>
                  <a:ea typeface="Verdana" panose="020B0604030504040204" pitchFamily="34" charset="0"/>
                </a:rPr>
                <a:t>CSHB Model</a:t>
              </a:r>
              <a:endParaRPr lang="en-US" sz="4400" dirty="0">
                <a:solidFill>
                  <a:srgbClr val="674D2F"/>
                </a:solidFill>
                <a:latin typeface="Verdana" panose="020B0604030504040204" pitchFamily="34" charset="0"/>
                <a:ea typeface="Verdana" panose="020B0604030504040204" pitchFamily="34" charset="0"/>
              </a:endParaRPr>
            </a:p>
          </p:txBody>
        </p:sp>
        <p:sp>
          <p:nvSpPr>
            <p:cNvPr id="18" name="TextBox 17"/>
            <p:cNvSpPr txBox="1"/>
            <p:nvPr/>
          </p:nvSpPr>
          <p:spPr>
            <a:xfrm>
              <a:off x="451030" y="1816358"/>
              <a:ext cx="4046823" cy="923330"/>
            </a:xfrm>
            <a:prstGeom prst="rect">
              <a:avLst/>
            </a:prstGeom>
            <a:noFill/>
          </p:spPr>
          <p:txBody>
            <a:bodyPr wrap="square" rtlCol="0">
              <a:spAutoFit/>
            </a:bodyPr>
            <a:lstStyle/>
            <a:p>
              <a:r>
                <a:rPr lang="en-IN" dirty="0" smtClean="0">
                  <a:solidFill>
                    <a:srgbClr val="D9C39E"/>
                  </a:solidFill>
                  <a:latin typeface="Verdana" panose="020B0604030504040204" pitchFamily="34" charset="0"/>
                  <a:ea typeface="Verdana" panose="020B0604030504040204" pitchFamily="34" charset="0"/>
                </a:rPr>
                <a:t>Crypto-</a:t>
              </a:r>
              <a:r>
                <a:rPr lang="en-IN" dirty="0" err="1" smtClean="0">
                  <a:solidFill>
                    <a:srgbClr val="D9C39E"/>
                  </a:solidFill>
                  <a:latin typeface="Verdana" panose="020B0604030504040204" pitchFamily="34" charset="0"/>
                  <a:ea typeface="Verdana" panose="020B0604030504040204" pitchFamily="34" charset="0"/>
                </a:rPr>
                <a:t>Steganographic</a:t>
              </a:r>
              <a:r>
                <a:rPr lang="en-IN" dirty="0" smtClean="0">
                  <a:solidFill>
                    <a:srgbClr val="D9C39E"/>
                  </a:solidFill>
                  <a:latin typeface="Verdana" panose="020B0604030504040204" pitchFamily="34" charset="0"/>
                  <a:ea typeface="Verdana" panose="020B0604030504040204" pitchFamily="34" charset="0"/>
                </a:rPr>
                <a:t> </a:t>
              </a:r>
            </a:p>
            <a:p>
              <a:r>
                <a:rPr lang="en-IN" dirty="0" smtClean="0">
                  <a:solidFill>
                    <a:srgbClr val="D9C39E"/>
                  </a:solidFill>
                  <a:latin typeface="Verdana" panose="020B0604030504040204" pitchFamily="34" charset="0"/>
                  <a:ea typeface="Verdana" panose="020B0604030504040204" pitchFamily="34" charset="0"/>
                </a:rPr>
                <a:t>Hybrid </a:t>
              </a:r>
              <a:r>
                <a:rPr lang="en-IN" dirty="0" err="1" smtClean="0">
                  <a:solidFill>
                    <a:srgbClr val="D9C39E"/>
                  </a:solidFill>
                  <a:latin typeface="Verdana" panose="020B0604030504040204" pitchFamily="34" charset="0"/>
                  <a:ea typeface="Verdana" panose="020B0604030504040204" pitchFamily="34" charset="0"/>
                </a:rPr>
                <a:t>Blockchain</a:t>
              </a:r>
              <a:r>
                <a:rPr lang="en-IN" dirty="0" smtClean="0">
                  <a:solidFill>
                    <a:srgbClr val="D9C39E"/>
                  </a:solidFill>
                  <a:latin typeface="Verdana" panose="020B0604030504040204" pitchFamily="34" charset="0"/>
                  <a:ea typeface="Verdana" panose="020B0604030504040204" pitchFamily="34" charset="0"/>
                </a:rPr>
                <a:t> Model </a:t>
              </a:r>
            </a:p>
            <a:p>
              <a:r>
                <a:rPr lang="en-IN" dirty="0" smtClean="0">
                  <a:solidFill>
                    <a:srgbClr val="D9C39E"/>
                  </a:solidFill>
                  <a:latin typeface="Verdana" panose="020B0604030504040204" pitchFamily="34" charset="0"/>
                  <a:ea typeface="Verdana" panose="020B0604030504040204" pitchFamily="34" charset="0"/>
                </a:rPr>
                <a:t>for Network Security</a:t>
              </a:r>
              <a:endParaRPr lang="en-US" dirty="0">
                <a:solidFill>
                  <a:srgbClr val="D9C39E"/>
                </a:solidFill>
                <a:latin typeface="Verdana" panose="020B0604030504040204" pitchFamily="34" charset="0"/>
                <a:ea typeface="Verdana" panose="020B0604030504040204" pitchFamily="34" charset="0"/>
              </a:endParaRPr>
            </a:p>
          </p:txBody>
        </p:sp>
      </p:grpSp>
      <p:sp>
        <p:nvSpPr>
          <p:cNvPr id="20" name="TextBox 19"/>
          <p:cNvSpPr txBox="1"/>
          <p:nvPr/>
        </p:nvSpPr>
        <p:spPr>
          <a:xfrm>
            <a:off x="302208" y="305031"/>
            <a:ext cx="2181077" cy="307777"/>
          </a:xfrm>
          <a:prstGeom prst="rect">
            <a:avLst/>
          </a:prstGeom>
          <a:noFill/>
        </p:spPr>
        <p:txBody>
          <a:bodyPr wrap="square" rtlCol="0">
            <a:spAutoFit/>
          </a:bodyPr>
          <a:lstStyle/>
          <a:p>
            <a:r>
              <a:rPr lang="en-IN" sz="1400" dirty="0" smtClean="0">
                <a:solidFill>
                  <a:srgbClr val="D9C39E"/>
                </a:solidFill>
                <a:latin typeface="Verdana" panose="020B0604030504040204" pitchFamily="34" charset="0"/>
                <a:ea typeface="Verdana" panose="020B0604030504040204" pitchFamily="34" charset="0"/>
              </a:rPr>
              <a:t>PROJ(CS)702</a:t>
            </a:r>
            <a:endParaRPr lang="en-US" sz="1400" dirty="0">
              <a:solidFill>
                <a:srgbClr val="D9C39E"/>
              </a:solidFill>
              <a:latin typeface="Verdana" panose="020B0604030504040204" pitchFamily="34" charset="0"/>
              <a:ea typeface="Verdana" panose="020B0604030504040204" pitchFamily="34" charset="0"/>
            </a:endParaRPr>
          </a:p>
        </p:txBody>
      </p:sp>
      <p:sp>
        <p:nvSpPr>
          <p:cNvPr id="24" name="TextBox 23"/>
          <p:cNvSpPr txBox="1"/>
          <p:nvPr/>
        </p:nvSpPr>
        <p:spPr>
          <a:xfrm>
            <a:off x="451030" y="5393881"/>
            <a:ext cx="3660703" cy="1508105"/>
          </a:xfrm>
          <a:prstGeom prst="rect">
            <a:avLst/>
          </a:prstGeom>
          <a:noFill/>
        </p:spPr>
        <p:txBody>
          <a:bodyPr wrap="square" rtlCol="0">
            <a:spAutoFit/>
          </a:bodyPr>
          <a:lstStyle/>
          <a:p>
            <a:r>
              <a:rPr lang="en-US" sz="1600" b="1" i="1" dirty="0" smtClean="0">
                <a:solidFill>
                  <a:srgbClr val="674D2F"/>
                </a:solidFill>
              </a:rPr>
              <a:t>Supervised By:</a:t>
            </a:r>
          </a:p>
          <a:p>
            <a:pPr lvl="0"/>
            <a:r>
              <a:rPr lang="en-US" sz="1400" dirty="0" smtClean="0">
                <a:solidFill>
                  <a:srgbClr val="D9C39E"/>
                </a:solidFill>
                <a:latin typeface="Verdana" panose="020B0604030504040204" pitchFamily="34" charset="0"/>
                <a:ea typeface="Verdana" panose="020B0604030504040204" pitchFamily="34" charset="0"/>
              </a:rPr>
              <a:t>Dr. </a:t>
            </a:r>
            <a:r>
              <a:rPr lang="en-US" sz="1400" dirty="0" err="1" smtClean="0">
                <a:solidFill>
                  <a:srgbClr val="D9C39E"/>
                </a:solidFill>
                <a:latin typeface="Verdana" panose="020B0604030504040204" pitchFamily="34" charset="0"/>
                <a:ea typeface="Verdana" panose="020B0604030504040204" pitchFamily="34" charset="0"/>
              </a:rPr>
              <a:t>Bijoy</a:t>
            </a:r>
            <a:r>
              <a:rPr lang="en-US" sz="1400" dirty="0" smtClean="0">
                <a:solidFill>
                  <a:srgbClr val="D9C39E"/>
                </a:solidFill>
                <a:latin typeface="Verdana" panose="020B0604030504040204" pitchFamily="34" charset="0"/>
                <a:ea typeface="Verdana" panose="020B0604030504040204" pitchFamily="34" charset="0"/>
              </a:rPr>
              <a:t> Kumar </a:t>
            </a:r>
            <a:r>
              <a:rPr lang="en-US" sz="1400" dirty="0" err="1" smtClean="0">
                <a:solidFill>
                  <a:srgbClr val="D9C39E"/>
                </a:solidFill>
                <a:latin typeface="Verdana" panose="020B0604030504040204" pitchFamily="34" charset="0"/>
                <a:ea typeface="Verdana" panose="020B0604030504040204" pitchFamily="34" charset="0"/>
              </a:rPr>
              <a:t>Mondal</a:t>
            </a:r>
            <a:endParaRPr lang="en-US" sz="1400" dirty="0" smtClean="0">
              <a:solidFill>
                <a:srgbClr val="D9C39E"/>
              </a:solidFill>
              <a:latin typeface="Verdana" panose="020B0604030504040204" pitchFamily="34" charset="0"/>
              <a:ea typeface="Verdana" panose="020B0604030504040204" pitchFamily="34" charset="0"/>
            </a:endParaRPr>
          </a:p>
          <a:p>
            <a:pPr lvl="0"/>
            <a:endParaRPr lang="en-US" sz="800" dirty="0" smtClean="0">
              <a:solidFill>
                <a:srgbClr val="D9C39E"/>
              </a:solidFill>
              <a:latin typeface="Verdana" panose="020B0604030504040204" pitchFamily="34" charset="0"/>
              <a:ea typeface="Verdana" panose="020B0604030504040204" pitchFamily="34" charset="0"/>
            </a:endParaRPr>
          </a:p>
          <a:p>
            <a:pPr lvl="0"/>
            <a:r>
              <a:rPr lang="en-US" sz="1200" i="1" dirty="0" smtClean="0">
                <a:solidFill>
                  <a:srgbClr val="D9C39E"/>
                </a:solidFill>
                <a:latin typeface="Verdana" panose="020B0604030504040204" pitchFamily="34" charset="0"/>
                <a:ea typeface="Verdana" panose="020B0604030504040204" pitchFamily="34" charset="0"/>
              </a:rPr>
              <a:t>Assistant Professor </a:t>
            </a:r>
            <a:r>
              <a:rPr lang="en-US" sz="1200" dirty="0" smtClean="0">
                <a:solidFill>
                  <a:srgbClr val="D9C39E"/>
                </a:solidFill>
                <a:latin typeface="Verdana" panose="020B0604030504040204" pitchFamily="34" charset="0"/>
                <a:ea typeface="Verdana" panose="020B0604030504040204" pitchFamily="34" charset="0"/>
              </a:rPr>
              <a:t>	                                 </a:t>
            </a:r>
            <a:r>
              <a:rPr lang="en-US" sz="1200" i="1" dirty="0" smtClean="0">
                <a:solidFill>
                  <a:srgbClr val="D9C39E"/>
                </a:solidFill>
                <a:latin typeface="Verdana" panose="020B0604030504040204" pitchFamily="34" charset="0"/>
                <a:ea typeface="Verdana" panose="020B0604030504040204" pitchFamily="34" charset="0"/>
              </a:rPr>
              <a:t>Department of CSE, GCECT.</a:t>
            </a:r>
            <a:r>
              <a:rPr lang="en-US" sz="1400" dirty="0" smtClean="0">
                <a:solidFill>
                  <a:srgbClr val="D5A557"/>
                </a:solidFill>
                <a:latin typeface="Verdana" panose="020B0604030504040204" pitchFamily="34" charset="0"/>
                <a:ea typeface="Verdana" panose="020B0604030504040204" pitchFamily="34" charset="0"/>
              </a:rPr>
              <a:t>			                		                   </a:t>
            </a:r>
          </a:p>
        </p:txBody>
      </p:sp>
      <p:grpSp>
        <p:nvGrpSpPr>
          <p:cNvPr id="26" name="Group 25"/>
          <p:cNvGrpSpPr/>
          <p:nvPr/>
        </p:nvGrpSpPr>
        <p:grpSpPr>
          <a:xfrm>
            <a:off x="451030" y="3870386"/>
            <a:ext cx="4102710" cy="1222322"/>
            <a:chOff x="451030" y="3870386"/>
            <a:chExt cx="4102710" cy="1222322"/>
          </a:xfrm>
        </p:grpSpPr>
        <p:sp>
          <p:nvSpPr>
            <p:cNvPr id="23" name="TextBox 22"/>
            <p:cNvSpPr txBox="1"/>
            <p:nvPr/>
          </p:nvSpPr>
          <p:spPr>
            <a:xfrm>
              <a:off x="451030" y="3870386"/>
              <a:ext cx="2359773" cy="1200329"/>
            </a:xfrm>
            <a:prstGeom prst="rect">
              <a:avLst/>
            </a:prstGeom>
            <a:noFill/>
          </p:spPr>
          <p:txBody>
            <a:bodyPr wrap="square" rtlCol="0">
              <a:spAutoFit/>
            </a:bodyPr>
            <a:lstStyle/>
            <a:p>
              <a:r>
                <a:rPr lang="en-US" sz="1600" b="1" i="1" dirty="0" smtClean="0">
                  <a:solidFill>
                    <a:srgbClr val="674D2F"/>
                  </a:solidFill>
                </a:rPr>
                <a:t>Presented By:</a:t>
              </a:r>
            </a:p>
            <a:p>
              <a:r>
                <a:rPr lang="en-IN" sz="1400" dirty="0" smtClean="0">
                  <a:solidFill>
                    <a:srgbClr val="D9C39E"/>
                  </a:solidFill>
                  <a:latin typeface="Verdana" panose="020B0604030504040204" pitchFamily="34" charset="0"/>
                  <a:ea typeface="Verdana" panose="020B0604030504040204" pitchFamily="34" charset="0"/>
                </a:rPr>
                <a:t>1. </a:t>
              </a:r>
              <a:r>
                <a:rPr lang="en-IN" sz="1400" dirty="0" err="1" smtClean="0">
                  <a:solidFill>
                    <a:srgbClr val="D9C39E"/>
                  </a:solidFill>
                  <a:latin typeface="Verdana" panose="020B0604030504040204" pitchFamily="34" charset="0"/>
                  <a:ea typeface="Verdana" panose="020B0604030504040204" pitchFamily="34" charset="0"/>
                </a:rPr>
                <a:t>Akash</a:t>
              </a:r>
              <a:r>
                <a:rPr lang="en-IN" sz="1400" dirty="0" smtClean="0">
                  <a:solidFill>
                    <a:srgbClr val="D9C39E"/>
                  </a:solidFill>
                  <a:latin typeface="Verdana" panose="020B0604030504040204" pitchFamily="34" charset="0"/>
                  <a:ea typeface="Verdana" panose="020B0604030504040204" pitchFamily="34" charset="0"/>
                </a:rPr>
                <a:t> Kumar Sen  </a:t>
              </a:r>
            </a:p>
            <a:p>
              <a:r>
                <a:rPr lang="en-IN" sz="1400" dirty="0" smtClean="0">
                  <a:solidFill>
                    <a:srgbClr val="D9C39E"/>
                  </a:solidFill>
                  <a:latin typeface="Verdana" panose="020B0604030504040204" pitchFamily="34" charset="0"/>
                  <a:ea typeface="Verdana" panose="020B0604030504040204" pitchFamily="34" charset="0"/>
                </a:rPr>
                <a:t>2. </a:t>
              </a:r>
              <a:r>
                <a:rPr lang="en-IN" sz="1400" dirty="0" err="1" smtClean="0">
                  <a:solidFill>
                    <a:srgbClr val="D9C39E"/>
                  </a:solidFill>
                  <a:latin typeface="Verdana" panose="020B0604030504040204" pitchFamily="34" charset="0"/>
                  <a:ea typeface="Verdana" panose="020B0604030504040204" pitchFamily="34" charset="0"/>
                </a:rPr>
                <a:t>Arijit</a:t>
              </a:r>
              <a:r>
                <a:rPr lang="en-IN" sz="1400" dirty="0" smtClean="0">
                  <a:solidFill>
                    <a:srgbClr val="D9C39E"/>
                  </a:solidFill>
                  <a:latin typeface="Verdana" panose="020B0604030504040204" pitchFamily="34" charset="0"/>
                  <a:ea typeface="Verdana" panose="020B0604030504040204" pitchFamily="34" charset="0"/>
                </a:rPr>
                <a:t> Mukherjee     </a:t>
              </a:r>
            </a:p>
            <a:p>
              <a:r>
                <a:rPr lang="en-IN" sz="1400" dirty="0" smtClean="0">
                  <a:solidFill>
                    <a:srgbClr val="D9C39E"/>
                  </a:solidFill>
                  <a:latin typeface="Verdana" panose="020B0604030504040204" pitchFamily="34" charset="0"/>
                  <a:ea typeface="Verdana" panose="020B0604030504040204" pitchFamily="34" charset="0"/>
                </a:rPr>
                <a:t>3. Sandeep Shaw       </a:t>
              </a:r>
            </a:p>
            <a:p>
              <a:r>
                <a:rPr lang="en-IN" sz="1400" dirty="0" smtClean="0">
                  <a:solidFill>
                    <a:srgbClr val="D9C39E"/>
                  </a:solidFill>
                  <a:latin typeface="Verdana" panose="020B0604030504040204" pitchFamily="34" charset="0"/>
                  <a:ea typeface="Verdana" panose="020B0604030504040204" pitchFamily="34" charset="0"/>
                </a:rPr>
                <a:t>4. </a:t>
              </a:r>
              <a:r>
                <a:rPr lang="en-IN" sz="1400" dirty="0" err="1" smtClean="0">
                  <a:solidFill>
                    <a:srgbClr val="D9C39E"/>
                  </a:solidFill>
                  <a:latin typeface="Verdana" panose="020B0604030504040204" pitchFamily="34" charset="0"/>
                  <a:ea typeface="Verdana" panose="020B0604030504040204" pitchFamily="34" charset="0"/>
                </a:rPr>
                <a:t>Surajit</a:t>
              </a:r>
              <a:r>
                <a:rPr lang="en-IN" sz="1400" dirty="0" smtClean="0">
                  <a:solidFill>
                    <a:srgbClr val="D9C39E"/>
                  </a:solidFill>
                  <a:latin typeface="Verdana" panose="020B0604030504040204" pitchFamily="34" charset="0"/>
                  <a:ea typeface="Verdana" panose="020B0604030504040204" pitchFamily="34" charset="0"/>
                </a:rPr>
                <a:t> </a:t>
              </a:r>
              <a:r>
                <a:rPr lang="en-IN" sz="1400" dirty="0" err="1" smtClean="0">
                  <a:solidFill>
                    <a:srgbClr val="D9C39E"/>
                  </a:solidFill>
                  <a:latin typeface="Verdana" panose="020B0604030504040204" pitchFamily="34" charset="0"/>
                  <a:ea typeface="Verdana" panose="020B0604030504040204" pitchFamily="34" charset="0"/>
                </a:rPr>
                <a:t>Bera</a:t>
              </a:r>
              <a:endParaRPr lang="en-IN" sz="1400" dirty="0">
                <a:solidFill>
                  <a:srgbClr val="D9C39E"/>
                </a:solidFill>
                <a:latin typeface="Verdana" panose="020B0604030504040204" pitchFamily="34" charset="0"/>
                <a:ea typeface="Verdana" panose="020B0604030504040204" pitchFamily="34" charset="0"/>
              </a:endParaRPr>
            </a:p>
          </p:txBody>
        </p:sp>
        <p:sp>
          <p:nvSpPr>
            <p:cNvPr id="25" name="TextBox 24"/>
            <p:cNvSpPr txBox="1"/>
            <p:nvPr/>
          </p:nvSpPr>
          <p:spPr>
            <a:xfrm>
              <a:off x="2483285" y="4138601"/>
              <a:ext cx="2070455" cy="954107"/>
            </a:xfrm>
            <a:prstGeom prst="rect">
              <a:avLst/>
            </a:prstGeom>
            <a:noFill/>
          </p:spPr>
          <p:txBody>
            <a:bodyPr wrap="square" rtlCol="0">
              <a:spAutoFit/>
            </a:bodyPr>
            <a:lstStyle/>
            <a:p>
              <a:r>
                <a:rPr lang="en-IN" sz="1400" dirty="0" smtClean="0">
                  <a:solidFill>
                    <a:srgbClr val="D9C39E"/>
                  </a:solidFill>
                  <a:latin typeface="Verdana" panose="020B0604030504040204" pitchFamily="34" charset="0"/>
                  <a:ea typeface="Verdana" panose="020B0604030504040204" pitchFamily="34" charset="0"/>
                </a:rPr>
                <a:t>(GCECTB-R19-3002)</a:t>
              </a:r>
            </a:p>
            <a:p>
              <a:pPr lvl="0"/>
              <a:r>
                <a:rPr lang="en-IN" sz="1400" dirty="0" smtClean="0">
                  <a:solidFill>
                    <a:srgbClr val="D9C39E"/>
                  </a:solidFill>
                  <a:latin typeface="Verdana" panose="020B0604030504040204" pitchFamily="34" charset="0"/>
                  <a:ea typeface="Verdana" panose="020B0604030504040204" pitchFamily="34" charset="0"/>
                </a:rPr>
                <a:t>(GCECTB-R19-3007)</a:t>
              </a:r>
            </a:p>
            <a:p>
              <a:pPr lvl="0"/>
              <a:r>
                <a:rPr lang="en-IN" sz="1400" dirty="0" smtClean="0">
                  <a:solidFill>
                    <a:srgbClr val="D9C39E"/>
                  </a:solidFill>
                  <a:latin typeface="Verdana" panose="020B0604030504040204" pitchFamily="34" charset="0"/>
                  <a:ea typeface="Verdana" panose="020B0604030504040204" pitchFamily="34" charset="0"/>
                </a:rPr>
                <a:t>(</a:t>
              </a:r>
              <a:r>
                <a:rPr lang="en-IN" sz="1400" dirty="0">
                  <a:solidFill>
                    <a:srgbClr val="D9C39E"/>
                  </a:solidFill>
                  <a:latin typeface="Verdana" panose="020B0604030504040204" pitchFamily="34" charset="0"/>
                  <a:ea typeface="Verdana" panose="020B0604030504040204" pitchFamily="34" charset="0"/>
                </a:rPr>
                <a:t>GCECTB-R19-3022)</a:t>
              </a:r>
            </a:p>
            <a:p>
              <a:pPr lvl="0"/>
              <a:r>
                <a:rPr lang="en-IN" sz="1400" dirty="0" smtClean="0">
                  <a:solidFill>
                    <a:srgbClr val="D9C39E"/>
                  </a:solidFill>
                  <a:latin typeface="Verdana" panose="020B0604030504040204" pitchFamily="34" charset="0"/>
                  <a:ea typeface="Verdana" panose="020B0604030504040204" pitchFamily="34" charset="0"/>
                </a:rPr>
                <a:t>(</a:t>
              </a:r>
              <a:r>
                <a:rPr lang="en-IN" sz="1400" dirty="0">
                  <a:solidFill>
                    <a:srgbClr val="D9C39E"/>
                  </a:solidFill>
                  <a:latin typeface="Verdana" panose="020B0604030504040204" pitchFamily="34" charset="0"/>
                  <a:ea typeface="Verdana" panose="020B0604030504040204" pitchFamily="34" charset="0"/>
                </a:rPr>
                <a:t>GCECTB-R19-3036</a:t>
              </a:r>
              <a:r>
                <a:rPr lang="en-IN" sz="1400" dirty="0" smtClean="0">
                  <a:solidFill>
                    <a:srgbClr val="D9C39E"/>
                  </a:solidFill>
                  <a:latin typeface="Verdana" panose="020B0604030504040204" pitchFamily="34" charset="0"/>
                  <a:ea typeface="Verdana" panose="020B0604030504040204" pitchFamily="34" charset="0"/>
                </a:rPr>
                <a:t>)</a:t>
              </a:r>
              <a:endParaRPr lang="en-IN" sz="1400" dirty="0">
                <a:solidFill>
                  <a:srgbClr val="D9C39E"/>
                </a:solidFill>
                <a:latin typeface="Verdana" panose="020B0604030504040204" pitchFamily="34" charset="0"/>
                <a:ea typeface="Verdana" panose="020B0604030504040204" pitchFamily="34" charset="0"/>
              </a:endParaRPr>
            </a:p>
          </p:txBody>
        </p:sp>
      </p:grpSp>
    </p:spTree>
    <p:extLst>
      <p:ext uri="{BB962C8B-B14F-4D97-AF65-F5344CB8AC3E}">
        <p14:creationId xmlns:p14="http://schemas.microsoft.com/office/powerpoint/2010/main" val="292438806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Algorithm</a:t>
            </a:r>
            <a:endParaRPr lang="en-US" sz="3600" dirty="0">
              <a:solidFill>
                <a:srgbClr val="D9C39E"/>
              </a:solidFill>
              <a:latin typeface="Verdana" panose="020B0604030504040204" pitchFamily="34" charset="0"/>
              <a:ea typeface="Verdana" panose="020B0604030504040204" pitchFamily="34" charset="0"/>
            </a:endParaRPr>
          </a:p>
        </p:txBody>
      </p:sp>
      <p:sp>
        <p:nvSpPr>
          <p:cNvPr id="4" name="TextBox 3"/>
          <p:cNvSpPr txBox="1"/>
          <p:nvPr/>
        </p:nvSpPr>
        <p:spPr>
          <a:xfrm>
            <a:off x="4109013" y="2673752"/>
            <a:ext cx="4398379" cy="369332"/>
          </a:xfrm>
          <a:prstGeom prst="rect">
            <a:avLst/>
          </a:prstGeom>
          <a:noFill/>
        </p:spPr>
        <p:txBody>
          <a:bodyPr wrap="square" rtlCol="0">
            <a:spAutoFit/>
          </a:bodyPr>
          <a:lstStyle/>
          <a:p>
            <a:r>
              <a:rPr lang="en-US" dirty="0" err="1" smtClean="0"/>
              <a:t>Atleast</a:t>
            </a:r>
            <a:r>
              <a:rPr lang="en-US" dirty="0" smtClean="0"/>
              <a:t> 5 page Add </a:t>
            </a:r>
            <a:endParaRPr lang="en-US" dirty="0"/>
          </a:p>
        </p:txBody>
      </p:sp>
    </p:spTree>
    <p:extLst>
      <p:ext uri="{BB962C8B-B14F-4D97-AF65-F5344CB8AC3E}">
        <p14:creationId xmlns:p14="http://schemas.microsoft.com/office/powerpoint/2010/main" val="3065370220"/>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Working</a:t>
            </a:r>
            <a:endParaRPr lang="en-US" sz="3600" dirty="0">
              <a:solidFill>
                <a:srgbClr val="D9C39E"/>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50904095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Analysis</a:t>
            </a:r>
            <a:endParaRPr lang="en-US" sz="3600" dirty="0">
              <a:solidFill>
                <a:srgbClr val="D9C39E"/>
              </a:solidFill>
              <a:latin typeface="Verdana" panose="020B0604030504040204" pitchFamily="34" charset="0"/>
              <a:ea typeface="Verdana" panose="020B0604030504040204" pitchFamily="34" charset="0"/>
            </a:endParaRPr>
          </a:p>
        </p:txBody>
      </p:sp>
      <p:sp>
        <p:nvSpPr>
          <p:cNvPr id="4" name="TextBox 3"/>
          <p:cNvSpPr txBox="1"/>
          <p:nvPr/>
        </p:nvSpPr>
        <p:spPr>
          <a:xfrm>
            <a:off x="4109013" y="2673752"/>
            <a:ext cx="4398379" cy="369332"/>
          </a:xfrm>
          <a:prstGeom prst="rect">
            <a:avLst/>
          </a:prstGeom>
          <a:noFill/>
        </p:spPr>
        <p:txBody>
          <a:bodyPr wrap="square" rtlCol="0">
            <a:spAutoFit/>
          </a:bodyPr>
          <a:lstStyle/>
          <a:p>
            <a:r>
              <a:rPr lang="en-US" dirty="0" err="1" smtClean="0"/>
              <a:t>Atleast</a:t>
            </a:r>
            <a:r>
              <a:rPr lang="en-US" dirty="0" smtClean="0"/>
              <a:t> 5 page Add </a:t>
            </a:r>
            <a:endParaRPr lang="en-US" dirty="0"/>
          </a:p>
        </p:txBody>
      </p:sp>
    </p:spTree>
    <p:extLst>
      <p:ext uri="{BB962C8B-B14F-4D97-AF65-F5344CB8AC3E}">
        <p14:creationId xmlns:p14="http://schemas.microsoft.com/office/powerpoint/2010/main" val="418179313"/>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Future Scope</a:t>
            </a:r>
            <a:endParaRPr lang="en-US" sz="3600" dirty="0">
              <a:solidFill>
                <a:srgbClr val="D9C39E"/>
              </a:solidFill>
              <a:latin typeface="Verdana" panose="020B0604030504040204" pitchFamily="34" charset="0"/>
              <a:ea typeface="Verdana" panose="020B0604030504040204" pitchFamily="34" charset="0"/>
            </a:endParaRPr>
          </a:p>
        </p:txBody>
      </p:sp>
      <p:grpSp>
        <p:nvGrpSpPr>
          <p:cNvPr id="6" name="Group 5"/>
          <p:cNvGrpSpPr/>
          <p:nvPr/>
        </p:nvGrpSpPr>
        <p:grpSpPr>
          <a:xfrm>
            <a:off x="7373073" y="0"/>
            <a:ext cx="4923099" cy="6858000"/>
            <a:chOff x="7373073" y="0"/>
            <a:chExt cx="4923099" cy="685800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0240"/>
            <a:stretch/>
          </p:blipFill>
          <p:spPr>
            <a:xfrm>
              <a:off x="7373073" y="0"/>
              <a:ext cx="4923099" cy="6858000"/>
            </a:xfrm>
            <a:prstGeom prst="rect">
              <a:avLst/>
            </a:prstGeom>
          </p:spPr>
        </p:pic>
        <p:sp>
          <p:nvSpPr>
            <p:cNvPr id="5" name="Right Triangle 4"/>
            <p:cNvSpPr/>
            <p:nvPr/>
          </p:nvSpPr>
          <p:spPr>
            <a:xfrm flipV="1">
              <a:off x="7373073" y="0"/>
              <a:ext cx="1256107" cy="685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334533" y="1333164"/>
            <a:ext cx="7397356" cy="4801314"/>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674D2F"/>
                </a:solidFill>
                <a:latin typeface="Verdana" panose="020B0604030504040204" pitchFamily="34" charset="0"/>
                <a:ea typeface="Verdana" panose="020B0604030504040204" pitchFamily="34" charset="0"/>
              </a:rPr>
              <a:t>Optimization of existing AES-512 algorithm by grouping different operations in a round and implementing dynamic programming.</a:t>
            </a:r>
          </a:p>
          <a:p>
            <a:endParaRPr lang="en-US" i="0"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smtClean="0">
                <a:solidFill>
                  <a:srgbClr val="674D2F"/>
                </a:solidFill>
                <a:latin typeface="Verdana" panose="020B0604030504040204" pitchFamily="34" charset="0"/>
                <a:ea typeface="Verdana" panose="020B0604030504040204" pitchFamily="34" charset="0"/>
              </a:rPr>
              <a:t>Methods to increase more variation for round keys in key scheduling for AES-512 with an attempt to bring it more closer to AES-128.</a:t>
            </a:r>
          </a:p>
          <a:p>
            <a:pPr marL="285750" indent="-285750">
              <a:buFont typeface="Arial" panose="020B0604020202020204" pitchFamily="34" charset="0"/>
              <a:buChar char="•"/>
            </a:pPr>
            <a:endParaRPr lang="en-US" i="0"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smtClean="0">
                <a:solidFill>
                  <a:srgbClr val="674D2F"/>
                </a:solidFill>
                <a:latin typeface="Verdana" panose="020B0604030504040204" pitchFamily="34" charset="0"/>
                <a:ea typeface="Verdana" panose="020B0604030504040204" pitchFamily="34" charset="0"/>
              </a:rPr>
              <a:t>Dynamic LSB Steganography implementation with an additional space for error bits to successfully detect manipulation of the data with higher accuracy.</a:t>
            </a:r>
          </a:p>
          <a:p>
            <a:pPr marL="285750" indent="-285750">
              <a:buFont typeface="Arial" panose="020B0604020202020204" pitchFamily="34" charset="0"/>
              <a:buChar char="•"/>
            </a:pPr>
            <a:endParaRPr lang="en-US" i="0"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smtClean="0">
                <a:solidFill>
                  <a:srgbClr val="674D2F"/>
                </a:solidFill>
                <a:latin typeface="Verdana" panose="020B0604030504040204" pitchFamily="34" charset="0"/>
                <a:ea typeface="Verdana" panose="020B0604030504040204" pitchFamily="34" charset="0"/>
              </a:rPr>
              <a:t>Implementation of data schemas at server with additional features of </a:t>
            </a:r>
            <a:r>
              <a:rPr lang="en-US" dirty="0" err="1" smtClean="0">
                <a:solidFill>
                  <a:srgbClr val="674D2F"/>
                </a:solidFill>
                <a:latin typeface="Verdana" panose="020B0604030504040204" pitchFamily="34" charset="0"/>
                <a:ea typeface="Verdana" panose="020B0604030504040204" pitchFamily="34" charset="0"/>
              </a:rPr>
              <a:t>blockchain</a:t>
            </a:r>
            <a:r>
              <a:rPr lang="en-US" dirty="0" smtClean="0">
                <a:solidFill>
                  <a:srgbClr val="674D2F"/>
                </a:solidFill>
                <a:latin typeface="Verdana" panose="020B0604030504040204" pitchFamily="34" charset="0"/>
                <a:ea typeface="Verdana" panose="020B0604030504040204" pitchFamily="34" charset="0"/>
              </a:rPr>
              <a:t> by storing hash values. Comparing better alternatives for this implementation either using No-SQL (Firebase/MongoDB) or Relational SQL (</a:t>
            </a:r>
            <a:r>
              <a:rPr lang="en-US" dirty="0" err="1" smtClean="0">
                <a:solidFill>
                  <a:srgbClr val="674D2F"/>
                </a:solidFill>
                <a:latin typeface="Verdana" panose="020B0604030504040204" pitchFamily="34" charset="0"/>
                <a:ea typeface="Verdana" panose="020B0604030504040204" pitchFamily="34" charset="0"/>
              </a:rPr>
              <a:t>Supabase</a:t>
            </a:r>
            <a:r>
              <a:rPr lang="en-US" dirty="0" smtClean="0">
                <a:solidFill>
                  <a:srgbClr val="674D2F"/>
                </a:solidFill>
                <a:latin typeface="Verdana" panose="020B0604030504040204" pitchFamily="34" charset="0"/>
                <a:ea typeface="Verdana" panose="020B0604030504040204" pitchFamily="34" charset="0"/>
              </a:rPr>
              <a:t>/MySQL/Sqlite3).</a:t>
            </a:r>
            <a:endParaRPr lang="en-US" i="0" dirty="0" smtClean="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33887636"/>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343" y="257856"/>
            <a:ext cx="874258" cy="874258"/>
          </a:xfrm>
          <a:prstGeom prst="rect">
            <a:avLst/>
          </a:prstGeom>
        </p:spPr>
      </p:pic>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67543" y="371819"/>
            <a:ext cx="2656114"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Reference</a:t>
            </a:r>
            <a:endParaRPr lang="en-US" sz="3600" dirty="0">
              <a:solidFill>
                <a:srgbClr val="D9C39E"/>
              </a:solidFill>
              <a:latin typeface="Verdana" panose="020B0604030504040204" pitchFamily="34" charset="0"/>
              <a:ea typeface="Verdana" panose="020B0604030504040204" pitchFamily="34" charset="0"/>
            </a:endParaRPr>
          </a:p>
        </p:txBody>
      </p:sp>
      <p:sp>
        <p:nvSpPr>
          <p:cNvPr id="33" name="TextBox 32"/>
          <p:cNvSpPr txBox="1"/>
          <p:nvPr/>
        </p:nvSpPr>
        <p:spPr>
          <a:xfrm>
            <a:off x="497343" y="1463792"/>
            <a:ext cx="11466057" cy="4801314"/>
          </a:xfrm>
          <a:prstGeom prst="rect">
            <a:avLst/>
          </a:prstGeom>
          <a:noFill/>
        </p:spPr>
        <p:txBody>
          <a:bodyPr wrap="square" rtlCol="0">
            <a:spAutoFit/>
          </a:bodyPr>
          <a:lstStyle/>
          <a:p>
            <a:r>
              <a:rPr lang="en-US" b="1" dirty="0" smtClean="0">
                <a:solidFill>
                  <a:srgbClr val="674D2F"/>
                </a:solidFill>
                <a:latin typeface="Verdana" panose="020B0604030504040204" pitchFamily="34" charset="0"/>
                <a:ea typeface="Verdana" panose="020B0604030504040204" pitchFamily="34" charset="0"/>
              </a:rPr>
              <a:t>[1</a:t>
            </a:r>
            <a:r>
              <a:rPr lang="en-US" b="1" dirty="0">
                <a:solidFill>
                  <a:srgbClr val="674D2F"/>
                </a:solidFill>
                <a:latin typeface="Verdana" panose="020B0604030504040204" pitchFamily="34" charset="0"/>
                <a:ea typeface="Verdana" panose="020B0604030504040204" pitchFamily="34" charset="0"/>
              </a:rPr>
              <a:t>]</a:t>
            </a:r>
            <a:r>
              <a:rPr lang="en-US" b="1" dirty="0" smtClean="0">
                <a:solidFill>
                  <a:srgbClr val="674D2F"/>
                </a:solidFill>
                <a:latin typeface="Verdana" panose="020B0604030504040204" pitchFamily="34" charset="0"/>
                <a:ea typeface="Verdana" panose="020B0604030504040204" pitchFamily="34" charset="0"/>
              </a:rPr>
              <a:t> </a:t>
            </a:r>
            <a:r>
              <a:rPr lang="en-US" dirty="0" err="1" smtClean="0">
                <a:solidFill>
                  <a:srgbClr val="674D2F"/>
                </a:solidFill>
                <a:latin typeface="Verdana" panose="020B0604030504040204" pitchFamily="34" charset="0"/>
                <a:ea typeface="Verdana" panose="020B0604030504040204" pitchFamily="34" charset="0"/>
              </a:rPr>
              <a:t>Yeuan-Kuen</a:t>
            </a:r>
            <a:r>
              <a:rPr lang="en-US" dirty="0" smtClean="0">
                <a:solidFill>
                  <a:srgbClr val="674D2F"/>
                </a:solidFill>
                <a:latin typeface="Verdana" panose="020B0604030504040204" pitchFamily="34" charset="0"/>
                <a:ea typeface="Verdana" panose="020B0604030504040204" pitchFamily="34" charset="0"/>
              </a:rPr>
              <a:t> Lee, Graeme Bell, Shih-Yu Huang, Ran-</a:t>
            </a:r>
            <a:r>
              <a:rPr lang="en-US" dirty="0" err="1" smtClean="0">
                <a:solidFill>
                  <a:srgbClr val="674D2F"/>
                </a:solidFill>
                <a:latin typeface="Verdana" panose="020B0604030504040204" pitchFamily="34" charset="0"/>
                <a:ea typeface="Verdana" panose="020B0604030504040204" pitchFamily="34" charset="0"/>
              </a:rPr>
              <a:t>Zan</a:t>
            </a:r>
            <a:r>
              <a:rPr lang="en-US" dirty="0" smtClean="0">
                <a:solidFill>
                  <a:srgbClr val="674D2F"/>
                </a:solidFill>
                <a:latin typeface="Verdana" panose="020B0604030504040204" pitchFamily="34" charset="0"/>
                <a:ea typeface="Verdana" panose="020B0604030504040204" pitchFamily="34" charset="0"/>
              </a:rPr>
              <a:t> Wang, and </a:t>
            </a:r>
            <a:r>
              <a:rPr lang="en-US" dirty="0" err="1" smtClean="0">
                <a:solidFill>
                  <a:srgbClr val="674D2F"/>
                </a:solidFill>
                <a:latin typeface="Verdana" panose="020B0604030504040204" pitchFamily="34" charset="0"/>
                <a:ea typeface="Verdana" panose="020B0604030504040204" pitchFamily="34" charset="0"/>
              </a:rPr>
              <a:t>Shyong</a:t>
            </a:r>
            <a:r>
              <a:rPr lang="en-US" dirty="0" smtClean="0">
                <a:solidFill>
                  <a:srgbClr val="674D2F"/>
                </a:solidFill>
                <a:latin typeface="Verdana" panose="020B0604030504040204" pitchFamily="34" charset="0"/>
                <a:ea typeface="Verdana" panose="020B0604030504040204" pitchFamily="34" charset="0"/>
              </a:rPr>
              <a:t>-Jian </a:t>
            </a:r>
            <a:r>
              <a:rPr lang="en-US" dirty="0" err="1" smtClean="0">
                <a:solidFill>
                  <a:srgbClr val="674D2F"/>
                </a:solidFill>
                <a:latin typeface="Verdana" panose="020B0604030504040204" pitchFamily="34" charset="0"/>
                <a:ea typeface="Verdana" panose="020B0604030504040204" pitchFamily="34" charset="0"/>
              </a:rPr>
              <a:t>Shyu</a:t>
            </a:r>
            <a:r>
              <a:rPr lang="en-US" dirty="0" smtClean="0">
                <a:solidFill>
                  <a:srgbClr val="674D2F"/>
                </a:solidFill>
                <a:latin typeface="Verdana" panose="020B0604030504040204" pitchFamily="34" charset="0"/>
                <a:ea typeface="Verdana" panose="020B0604030504040204" pitchFamily="34" charset="0"/>
              </a:rPr>
              <a:t>: “</a:t>
            </a:r>
            <a:r>
              <a:rPr lang="en-US" i="1" dirty="0" smtClean="0">
                <a:solidFill>
                  <a:srgbClr val="987146"/>
                </a:solidFill>
                <a:latin typeface="Verdana" panose="020B0604030504040204" pitchFamily="34" charset="0"/>
                <a:ea typeface="Verdana" panose="020B0604030504040204" pitchFamily="34" charset="0"/>
              </a:rPr>
              <a:t>An Advanced Least-Significant-Bit Embedding Scheme for </a:t>
            </a:r>
            <a:r>
              <a:rPr lang="en-US" i="1" dirty="0" err="1" smtClean="0">
                <a:solidFill>
                  <a:srgbClr val="987146"/>
                </a:solidFill>
                <a:latin typeface="Verdana" panose="020B0604030504040204" pitchFamily="34" charset="0"/>
                <a:ea typeface="Verdana" panose="020B0604030504040204" pitchFamily="34" charset="0"/>
              </a:rPr>
              <a:t>Steganographic</a:t>
            </a:r>
            <a:r>
              <a:rPr lang="en-US" i="1" dirty="0" smtClean="0">
                <a:solidFill>
                  <a:srgbClr val="987146"/>
                </a:solidFill>
                <a:latin typeface="Verdana" panose="020B0604030504040204" pitchFamily="34" charset="0"/>
                <a:ea typeface="Verdana" panose="020B0604030504040204" pitchFamily="34" charset="0"/>
              </a:rPr>
              <a:t> Encoding</a:t>
            </a:r>
            <a:r>
              <a:rPr lang="en-US" dirty="0" smtClean="0">
                <a:solidFill>
                  <a:srgbClr val="674D2F"/>
                </a:solidFill>
                <a:latin typeface="Verdana" panose="020B0604030504040204" pitchFamily="34" charset="0"/>
                <a:ea typeface="Verdana" panose="020B0604030504040204" pitchFamily="34" charset="0"/>
              </a:rPr>
              <a:t>”, 2009.</a:t>
            </a:r>
          </a:p>
          <a:p>
            <a:endParaRPr lang="en-US" dirty="0" smtClean="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[2</a:t>
            </a:r>
            <a:r>
              <a:rPr lang="en-US" b="1" dirty="0">
                <a:solidFill>
                  <a:srgbClr val="674D2F"/>
                </a:solidFill>
                <a:latin typeface="Verdana" panose="020B0604030504040204" pitchFamily="34" charset="0"/>
                <a:ea typeface="Verdana" panose="020B0604030504040204" pitchFamily="34" charset="0"/>
              </a:rPr>
              <a:t>]</a:t>
            </a:r>
            <a:r>
              <a:rPr lang="en-US" b="1" dirty="0" smtClean="0">
                <a:solidFill>
                  <a:srgbClr val="674D2F"/>
                </a:solidFill>
                <a:latin typeface="Verdana" panose="020B0604030504040204" pitchFamily="34" charset="0"/>
                <a:ea typeface="Verdana" panose="020B0604030504040204" pitchFamily="34" charset="0"/>
              </a:rPr>
              <a:t> “</a:t>
            </a:r>
            <a:r>
              <a:rPr lang="en-US" i="1" dirty="0" smtClean="0">
                <a:solidFill>
                  <a:srgbClr val="987146"/>
                </a:solidFill>
                <a:latin typeface="Verdana" panose="020B0604030504040204" pitchFamily="34" charset="0"/>
                <a:ea typeface="Verdana" panose="020B0604030504040204" pitchFamily="34" charset="0"/>
              </a:rPr>
              <a:t>Applied Cryptography Protocols, Algorithms, and Source Code in C</a:t>
            </a:r>
            <a:r>
              <a:rPr lang="en-US" dirty="0" smtClean="0">
                <a:solidFill>
                  <a:srgbClr val="674D2F"/>
                </a:solidFill>
                <a:latin typeface="Verdana" panose="020B0604030504040204" pitchFamily="34" charset="0"/>
                <a:ea typeface="Verdana" panose="020B0604030504040204" pitchFamily="34" charset="0"/>
              </a:rPr>
              <a:t>”, A book by Bruce </a:t>
            </a:r>
            <a:r>
              <a:rPr lang="en-US" dirty="0" err="1" smtClean="0">
                <a:solidFill>
                  <a:srgbClr val="674D2F"/>
                </a:solidFill>
                <a:latin typeface="Verdana" panose="020B0604030504040204" pitchFamily="34" charset="0"/>
                <a:ea typeface="Verdana" panose="020B0604030504040204" pitchFamily="34" charset="0"/>
              </a:rPr>
              <a:t>Schneier</a:t>
            </a:r>
            <a:r>
              <a:rPr lang="en-US" dirty="0" smtClean="0">
                <a:solidFill>
                  <a:srgbClr val="674D2F"/>
                </a:solidFill>
                <a:latin typeface="Verdana" panose="020B0604030504040204" pitchFamily="34" charset="0"/>
                <a:ea typeface="Verdana" panose="020B0604030504040204" pitchFamily="34" charset="0"/>
              </a:rPr>
              <a:t>.</a:t>
            </a:r>
          </a:p>
          <a:p>
            <a:endParaRPr lang="en-US" dirty="0" smtClean="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[3</a:t>
            </a:r>
            <a:r>
              <a:rPr lang="en-US" b="1" dirty="0">
                <a:solidFill>
                  <a:srgbClr val="674D2F"/>
                </a:solidFill>
                <a:latin typeface="Verdana" panose="020B0604030504040204" pitchFamily="34" charset="0"/>
                <a:ea typeface="Verdana" panose="020B0604030504040204" pitchFamily="34" charset="0"/>
              </a:rPr>
              <a:t>]</a:t>
            </a:r>
            <a:r>
              <a:rPr lang="en-US" b="1" dirty="0" smtClean="0">
                <a:solidFill>
                  <a:srgbClr val="674D2F"/>
                </a:solidFill>
                <a:latin typeface="Verdana" panose="020B0604030504040204" pitchFamily="34" charset="0"/>
                <a:ea typeface="Verdana" panose="020B0604030504040204" pitchFamily="34" charset="0"/>
              </a:rPr>
              <a:t> </a:t>
            </a:r>
            <a:r>
              <a:rPr lang="en-US" dirty="0" smtClean="0">
                <a:solidFill>
                  <a:srgbClr val="674D2F"/>
                </a:solidFill>
                <a:latin typeface="Verdana" panose="020B0604030504040204" pitchFamily="34" charset="0"/>
                <a:ea typeface="Verdana" panose="020B0604030504040204" pitchFamily="34" charset="0"/>
              </a:rPr>
              <a:t>H. Gilbert and M. </a:t>
            </a:r>
            <a:r>
              <a:rPr lang="en-US" dirty="0" err="1" smtClean="0">
                <a:solidFill>
                  <a:srgbClr val="674D2F"/>
                </a:solidFill>
                <a:latin typeface="Verdana" panose="020B0604030504040204" pitchFamily="34" charset="0"/>
                <a:ea typeface="Verdana" panose="020B0604030504040204" pitchFamily="34" charset="0"/>
              </a:rPr>
              <a:t>Minier</a:t>
            </a:r>
            <a:r>
              <a:rPr lang="en-US" dirty="0" smtClean="0">
                <a:solidFill>
                  <a:srgbClr val="674D2F"/>
                </a:solidFill>
                <a:latin typeface="Verdana" panose="020B0604030504040204" pitchFamily="34" charset="0"/>
                <a:ea typeface="Verdana" panose="020B0604030504040204" pitchFamily="34" charset="0"/>
              </a:rPr>
              <a:t>, “</a:t>
            </a:r>
            <a:r>
              <a:rPr lang="en-US" i="1" dirty="0" smtClean="0">
                <a:solidFill>
                  <a:srgbClr val="987146"/>
                </a:solidFill>
                <a:latin typeface="Verdana" panose="020B0604030504040204" pitchFamily="34" charset="0"/>
                <a:ea typeface="Verdana" panose="020B0604030504040204" pitchFamily="34" charset="0"/>
              </a:rPr>
              <a:t>A collision attack on seven rounds of </a:t>
            </a:r>
            <a:r>
              <a:rPr lang="en-US" i="1" dirty="0" err="1" smtClean="0">
                <a:solidFill>
                  <a:srgbClr val="987146"/>
                </a:solidFill>
                <a:latin typeface="Verdana" panose="020B0604030504040204" pitchFamily="34" charset="0"/>
                <a:ea typeface="Verdana" panose="020B0604030504040204" pitchFamily="34" charset="0"/>
              </a:rPr>
              <a:t>Rijndael</a:t>
            </a:r>
            <a:r>
              <a:rPr lang="en-US" dirty="0" smtClean="0">
                <a:solidFill>
                  <a:srgbClr val="674D2F"/>
                </a:solidFill>
                <a:latin typeface="Verdana" panose="020B0604030504040204" pitchFamily="34" charset="0"/>
                <a:ea typeface="Verdana" panose="020B0604030504040204" pitchFamily="34" charset="0"/>
              </a:rPr>
              <a:t>”, Proceedings of the 3rd AES Candidate Conference, (2000) April: 230-241.</a:t>
            </a:r>
          </a:p>
          <a:p>
            <a:endParaRPr lang="en-US" dirty="0" smtClean="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[4</a:t>
            </a:r>
            <a:r>
              <a:rPr lang="en-US" b="1" dirty="0">
                <a:solidFill>
                  <a:srgbClr val="674D2F"/>
                </a:solidFill>
                <a:latin typeface="Verdana" panose="020B0604030504040204" pitchFamily="34" charset="0"/>
                <a:ea typeface="Verdana" panose="020B0604030504040204" pitchFamily="34" charset="0"/>
              </a:rPr>
              <a:t>]</a:t>
            </a:r>
            <a:r>
              <a:rPr lang="en-US" dirty="0" smtClean="0">
                <a:solidFill>
                  <a:srgbClr val="674D2F"/>
                </a:solidFill>
                <a:latin typeface="Verdana" panose="020B0604030504040204" pitchFamily="34" charset="0"/>
                <a:ea typeface="Verdana" panose="020B0604030504040204" pitchFamily="34" charset="0"/>
              </a:rPr>
              <a:t> B. </a:t>
            </a:r>
            <a:r>
              <a:rPr lang="en-US" dirty="0" err="1" smtClean="0">
                <a:solidFill>
                  <a:srgbClr val="674D2F"/>
                </a:solidFill>
                <a:latin typeface="Verdana" panose="020B0604030504040204" pitchFamily="34" charset="0"/>
                <a:ea typeface="Verdana" panose="020B0604030504040204" pitchFamily="34" charset="0"/>
              </a:rPr>
              <a:t>Schneier</a:t>
            </a:r>
            <a:r>
              <a:rPr lang="en-US" dirty="0" smtClean="0">
                <a:solidFill>
                  <a:srgbClr val="674D2F"/>
                </a:solidFill>
                <a:latin typeface="Verdana" panose="020B0604030504040204" pitchFamily="34" charset="0"/>
                <a:ea typeface="Verdana" panose="020B0604030504040204" pitchFamily="34" charset="0"/>
              </a:rPr>
              <a:t>, “</a:t>
            </a:r>
            <a:r>
              <a:rPr lang="en-US" i="1" dirty="0" smtClean="0">
                <a:solidFill>
                  <a:srgbClr val="987146"/>
                </a:solidFill>
                <a:latin typeface="Verdana" panose="020B0604030504040204" pitchFamily="34" charset="0"/>
                <a:ea typeface="Verdana" panose="020B0604030504040204" pitchFamily="34" charset="0"/>
              </a:rPr>
              <a:t>The GOST Encryption Algorithm</a:t>
            </a:r>
            <a:r>
              <a:rPr lang="en-US" dirty="0" smtClean="0">
                <a:solidFill>
                  <a:srgbClr val="674D2F"/>
                </a:solidFill>
                <a:latin typeface="Verdana" panose="020B0604030504040204" pitchFamily="34" charset="0"/>
                <a:ea typeface="Verdana" panose="020B0604030504040204" pitchFamily="34" charset="0"/>
              </a:rPr>
              <a:t>”, Dr. Dobb’s Journal, v.20, n. 1, (1995) January: 123-124.</a:t>
            </a:r>
          </a:p>
          <a:p>
            <a:endParaRPr lang="en-US" dirty="0" smtClean="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[5] </a:t>
            </a:r>
            <a:r>
              <a:rPr lang="en-US" dirty="0" smtClean="0">
                <a:solidFill>
                  <a:srgbClr val="674D2F"/>
                </a:solidFill>
                <a:latin typeface="Verdana" panose="020B0604030504040204" pitchFamily="34" charset="0"/>
                <a:ea typeface="Verdana" panose="020B0604030504040204" pitchFamily="34" charset="0"/>
              </a:rPr>
              <a:t>"</a:t>
            </a:r>
            <a:r>
              <a:rPr lang="en-US" i="1" dirty="0" smtClean="0">
                <a:solidFill>
                  <a:srgbClr val="987146"/>
                </a:solidFill>
                <a:latin typeface="Verdana" panose="020B0604030504040204" pitchFamily="34" charset="0"/>
                <a:ea typeface="Verdana" panose="020B0604030504040204" pitchFamily="34" charset="0"/>
              </a:rPr>
              <a:t>Data security using 512 bits symmetric key based cryptography in cloud computing system</a:t>
            </a:r>
            <a:r>
              <a:rPr lang="en-US" dirty="0" smtClean="0">
                <a:solidFill>
                  <a:srgbClr val="674D2F"/>
                </a:solidFill>
                <a:latin typeface="Verdana" panose="020B0604030504040204" pitchFamily="34" charset="0"/>
                <a:ea typeface="Verdana" panose="020B0604030504040204" pitchFamily="34" charset="0"/>
              </a:rPr>
              <a:t>", </a:t>
            </a:r>
            <a:r>
              <a:rPr lang="en-US" dirty="0" err="1" smtClean="0">
                <a:solidFill>
                  <a:srgbClr val="674D2F"/>
                </a:solidFill>
                <a:latin typeface="Verdana" panose="020B0604030504040204" pitchFamily="34" charset="0"/>
                <a:ea typeface="Verdana" panose="020B0604030504040204" pitchFamily="34" charset="0"/>
              </a:rPr>
              <a:t>Bijoy</a:t>
            </a:r>
            <a:r>
              <a:rPr lang="en-US" dirty="0" smtClean="0">
                <a:solidFill>
                  <a:srgbClr val="674D2F"/>
                </a:solidFill>
                <a:latin typeface="Verdana" panose="020B0604030504040204" pitchFamily="34" charset="0"/>
                <a:ea typeface="Verdana" panose="020B0604030504040204" pitchFamily="34" charset="0"/>
              </a:rPr>
              <a:t> Kumar Mandal, </a:t>
            </a:r>
            <a:r>
              <a:rPr lang="en-US" dirty="0" err="1" smtClean="0">
                <a:solidFill>
                  <a:srgbClr val="674D2F"/>
                </a:solidFill>
                <a:latin typeface="Verdana" panose="020B0604030504040204" pitchFamily="34" charset="0"/>
                <a:ea typeface="Verdana" panose="020B0604030504040204" pitchFamily="34" charset="0"/>
              </a:rPr>
              <a:t>Debnath</a:t>
            </a:r>
            <a:r>
              <a:rPr lang="en-US" dirty="0" smtClean="0">
                <a:solidFill>
                  <a:srgbClr val="674D2F"/>
                </a:solidFill>
                <a:latin typeface="Verdana" panose="020B0604030504040204" pitchFamily="34" charset="0"/>
                <a:ea typeface="Verdana" panose="020B0604030504040204" pitchFamily="34" charset="0"/>
              </a:rPr>
              <a:t> Bhattacharyya and Xiao-</a:t>
            </a:r>
            <a:r>
              <a:rPr lang="en-US" dirty="0" err="1" smtClean="0">
                <a:solidFill>
                  <a:srgbClr val="674D2F"/>
                </a:solidFill>
                <a:latin typeface="Verdana" panose="020B0604030504040204" pitchFamily="34" charset="0"/>
                <a:ea typeface="Verdana" panose="020B0604030504040204" pitchFamily="34" charset="0"/>
              </a:rPr>
              <a:t>Zhi</a:t>
            </a:r>
            <a:r>
              <a:rPr lang="en-US" dirty="0" smtClean="0">
                <a:solidFill>
                  <a:srgbClr val="674D2F"/>
                </a:solidFill>
                <a:latin typeface="Verdana" panose="020B0604030504040204" pitchFamily="34" charset="0"/>
                <a:ea typeface="Verdana" panose="020B0604030504040204" pitchFamily="34" charset="0"/>
              </a:rPr>
              <a:t> Gao, (2019)</a:t>
            </a:r>
          </a:p>
          <a:p>
            <a:endParaRPr lang="en-US" dirty="0" smtClean="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[6] “</a:t>
            </a:r>
            <a:r>
              <a:rPr lang="en-US" i="1" dirty="0" smtClean="0">
                <a:solidFill>
                  <a:srgbClr val="987146"/>
                </a:solidFill>
                <a:latin typeface="Verdana" panose="020B0604030504040204" pitchFamily="34" charset="0"/>
                <a:ea typeface="Verdana" panose="020B0604030504040204" pitchFamily="34" charset="0"/>
              </a:rPr>
              <a:t>Efficient High-Performance FPGA-</a:t>
            </a:r>
            <a:r>
              <a:rPr lang="en-US" i="1" dirty="0" err="1" smtClean="0">
                <a:solidFill>
                  <a:srgbClr val="987146"/>
                </a:solidFill>
                <a:latin typeface="Verdana" panose="020B0604030504040204" pitchFamily="34" charset="0"/>
                <a:ea typeface="Verdana" panose="020B0604030504040204" pitchFamily="34" charset="0"/>
              </a:rPr>
              <a:t>Redis</a:t>
            </a:r>
            <a:r>
              <a:rPr lang="en-US" i="1" dirty="0" smtClean="0">
                <a:solidFill>
                  <a:srgbClr val="987146"/>
                </a:solidFill>
                <a:latin typeface="Verdana" panose="020B0604030504040204" pitchFamily="34" charset="0"/>
                <a:ea typeface="Verdana" panose="020B0604030504040204" pitchFamily="34" charset="0"/>
              </a:rPr>
              <a:t> Hybrid NoSQL Caching System for </a:t>
            </a:r>
            <a:r>
              <a:rPr lang="en-US" i="1" dirty="0" err="1" smtClean="0">
                <a:solidFill>
                  <a:srgbClr val="987146"/>
                </a:solidFill>
                <a:latin typeface="Verdana" panose="020B0604030504040204" pitchFamily="34" charset="0"/>
                <a:ea typeface="Verdana" panose="020B0604030504040204" pitchFamily="34" charset="0"/>
              </a:rPr>
              <a:t>Blockchain</a:t>
            </a:r>
            <a:r>
              <a:rPr lang="en-US" i="1" dirty="0" smtClean="0">
                <a:solidFill>
                  <a:srgbClr val="987146"/>
                </a:solidFill>
                <a:latin typeface="Verdana" panose="020B0604030504040204" pitchFamily="34" charset="0"/>
                <a:ea typeface="Verdana" panose="020B0604030504040204" pitchFamily="34" charset="0"/>
              </a:rPr>
              <a:t> Scalability</a:t>
            </a:r>
            <a:r>
              <a:rPr lang="en-US" dirty="0" smtClean="0">
                <a:solidFill>
                  <a:srgbClr val="674D2F"/>
                </a:solidFill>
                <a:latin typeface="Verdana" panose="020B0604030504040204" pitchFamily="34" charset="0"/>
                <a:ea typeface="Verdana" panose="020B0604030504040204" pitchFamily="34" charset="0"/>
              </a:rPr>
              <a:t>”, </a:t>
            </a:r>
            <a:r>
              <a:rPr lang="en-US" dirty="0" err="1" smtClean="0">
                <a:solidFill>
                  <a:srgbClr val="674D2F"/>
                </a:solidFill>
                <a:latin typeface="Verdana" panose="020B0604030504040204" pitchFamily="34" charset="0"/>
                <a:ea typeface="Verdana" panose="020B0604030504040204" pitchFamily="34" charset="0"/>
              </a:rPr>
              <a:t>Abdurrashid</a:t>
            </a:r>
            <a:r>
              <a:rPr lang="en-US" dirty="0" smtClean="0">
                <a:solidFill>
                  <a:srgbClr val="674D2F"/>
                </a:solidFill>
                <a:latin typeface="Verdana" panose="020B0604030504040204" pitchFamily="34" charset="0"/>
                <a:ea typeface="Verdana" panose="020B0604030504040204" pitchFamily="34" charset="0"/>
              </a:rPr>
              <a:t> </a:t>
            </a:r>
            <a:r>
              <a:rPr lang="en-US" dirty="0" err="1" smtClean="0">
                <a:solidFill>
                  <a:srgbClr val="674D2F"/>
                </a:solidFill>
                <a:latin typeface="Verdana" panose="020B0604030504040204" pitchFamily="34" charset="0"/>
                <a:ea typeface="Verdana" panose="020B0604030504040204" pitchFamily="34" charset="0"/>
              </a:rPr>
              <a:t>IbrahimSankaMehdi</a:t>
            </a:r>
            <a:r>
              <a:rPr lang="en-US" dirty="0" smtClean="0">
                <a:solidFill>
                  <a:srgbClr val="674D2F"/>
                </a:solidFill>
                <a:latin typeface="Verdana" panose="020B0604030504040204" pitchFamily="34" charset="0"/>
                <a:ea typeface="Verdana" panose="020B0604030504040204" pitchFamily="34" charset="0"/>
              </a:rPr>
              <a:t> Hasan Chowdhury Ray </a:t>
            </a:r>
            <a:r>
              <a:rPr lang="en-US" dirty="0" err="1" smtClean="0">
                <a:solidFill>
                  <a:srgbClr val="674D2F"/>
                </a:solidFill>
                <a:latin typeface="Verdana" panose="020B0604030504040204" pitchFamily="34" charset="0"/>
                <a:ea typeface="Verdana" panose="020B0604030504040204" pitchFamily="34" charset="0"/>
              </a:rPr>
              <a:t>C.C.Cheung</a:t>
            </a:r>
            <a:r>
              <a:rPr lang="en-US" dirty="0" smtClean="0">
                <a:solidFill>
                  <a:srgbClr val="674D2F"/>
                </a:solidFill>
                <a:latin typeface="Verdana" panose="020B0604030504040204" pitchFamily="34" charset="0"/>
                <a:ea typeface="Verdana" panose="020B0604030504040204" pitchFamily="34" charset="0"/>
              </a:rPr>
              <a:t>, 2021.</a:t>
            </a:r>
            <a:endParaRPr lang="en-US" dirty="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43712789"/>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343" y="257856"/>
            <a:ext cx="874258" cy="874258"/>
          </a:xfrm>
          <a:prstGeom prst="rect">
            <a:avLst/>
          </a:prstGeom>
        </p:spPr>
      </p:pic>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67543" y="371819"/>
            <a:ext cx="2656114"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Reference</a:t>
            </a:r>
            <a:endParaRPr lang="en-US" sz="3600" dirty="0">
              <a:solidFill>
                <a:srgbClr val="D9C39E"/>
              </a:solidFill>
              <a:latin typeface="Verdana" panose="020B0604030504040204" pitchFamily="34" charset="0"/>
              <a:ea typeface="Verdana" panose="020B0604030504040204" pitchFamily="34" charset="0"/>
            </a:endParaRPr>
          </a:p>
        </p:txBody>
      </p:sp>
      <p:sp>
        <p:nvSpPr>
          <p:cNvPr id="33" name="TextBox 32"/>
          <p:cNvSpPr txBox="1"/>
          <p:nvPr/>
        </p:nvSpPr>
        <p:spPr>
          <a:xfrm>
            <a:off x="497343" y="1469570"/>
            <a:ext cx="11259228" cy="4216539"/>
          </a:xfrm>
          <a:prstGeom prst="rect">
            <a:avLst/>
          </a:prstGeom>
          <a:noFill/>
        </p:spPr>
        <p:txBody>
          <a:bodyPr wrap="square" rtlCol="0">
            <a:spAutoFit/>
          </a:bodyPr>
          <a:lstStyle/>
          <a:p>
            <a:r>
              <a:rPr lang="en-US" b="1" dirty="0" smtClean="0">
                <a:solidFill>
                  <a:srgbClr val="674D2F"/>
                </a:solidFill>
                <a:latin typeface="Verdana" panose="020B0604030504040204" pitchFamily="34" charset="0"/>
                <a:ea typeface="Verdana" panose="020B0604030504040204" pitchFamily="34" charset="0"/>
              </a:rPr>
              <a:t>[7</a:t>
            </a:r>
            <a:r>
              <a:rPr lang="en-US" b="1" dirty="0">
                <a:solidFill>
                  <a:srgbClr val="674D2F"/>
                </a:solidFill>
                <a:latin typeface="Verdana" panose="020B0604030504040204" pitchFamily="34" charset="0"/>
                <a:ea typeface="Verdana" panose="020B0604030504040204" pitchFamily="34" charset="0"/>
              </a:rPr>
              <a:t>]</a:t>
            </a:r>
            <a:r>
              <a:rPr lang="en-US" b="1" dirty="0" smtClean="0">
                <a:solidFill>
                  <a:srgbClr val="674D2F"/>
                </a:solidFill>
                <a:latin typeface="Verdana" panose="020B0604030504040204" pitchFamily="34" charset="0"/>
                <a:ea typeface="Verdana" panose="020B0604030504040204" pitchFamily="34" charset="0"/>
              </a:rPr>
              <a:t> “</a:t>
            </a:r>
            <a:r>
              <a:rPr lang="en-US" i="1" dirty="0" smtClean="0">
                <a:solidFill>
                  <a:srgbClr val="987146"/>
                </a:solidFill>
                <a:latin typeface="Verdana" panose="020B0604030504040204" pitchFamily="34" charset="0"/>
                <a:ea typeface="Verdana" panose="020B0604030504040204" pitchFamily="34" charset="0"/>
              </a:rPr>
              <a:t>The </a:t>
            </a:r>
            <a:r>
              <a:rPr lang="en-US" i="1" dirty="0">
                <a:solidFill>
                  <a:srgbClr val="987146"/>
                </a:solidFill>
                <a:latin typeface="Verdana" panose="020B0604030504040204" pitchFamily="34" charset="0"/>
                <a:ea typeface="Verdana" panose="020B0604030504040204" pitchFamily="34" charset="0"/>
              </a:rPr>
              <a:t>Design of </a:t>
            </a:r>
            <a:r>
              <a:rPr lang="en-US" i="1" dirty="0" err="1">
                <a:solidFill>
                  <a:srgbClr val="987146"/>
                </a:solidFill>
                <a:latin typeface="Verdana" panose="020B0604030504040204" pitchFamily="34" charset="0"/>
                <a:ea typeface="Verdana" panose="020B0604030504040204" pitchFamily="34" charset="0"/>
              </a:rPr>
              <a:t>Rijndael</a:t>
            </a:r>
            <a:r>
              <a:rPr lang="en-US" i="1" dirty="0">
                <a:solidFill>
                  <a:srgbClr val="987146"/>
                </a:solidFill>
                <a:latin typeface="Verdana" panose="020B0604030504040204" pitchFamily="34" charset="0"/>
                <a:ea typeface="Verdana" panose="020B0604030504040204" pitchFamily="34" charset="0"/>
              </a:rPr>
              <a:t> AES – The Advanced Encryption </a:t>
            </a:r>
            <a:r>
              <a:rPr lang="en-US" i="1" dirty="0" smtClean="0">
                <a:solidFill>
                  <a:srgbClr val="987146"/>
                </a:solidFill>
                <a:latin typeface="Verdana" panose="020B0604030504040204" pitchFamily="34" charset="0"/>
                <a:ea typeface="Verdana" panose="020B0604030504040204" pitchFamily="34" charset="0"/>
              </a:rPr>
              <a:t>Standard</a:t>
            </a:r>
            <a:r>
              <a:rPr lang="en-US" dirty="0" smtClean="0">
                <a:solidFill>
                  <a:srgbClr val="674D2F"/>
                </a:solidFill>
                <a:latin typeface="Verdana" panose="020B0604030504040204" pitchFamily="34" charset="0"/>
                <a:ea typeface="Verdana" panose="020B0604030504040204" pitchFamily="34" charset="0"/>
              </a:rPr>
              <a:t>”, </a:t>
            </a:r>
            <a:r>
              <a:rPr lang="en-US" dirty="0">
                <a:solidFill>
                  <a:srgbClr val="674D2F"/>
                </a:solidFill>
                <a:latin typeface="Verdana" panose="020B0604030504040204" pitchFamily="34" charset="0"/>
                <a:ea typeface="Verdana" panose="020B0604030504040204" pitchFamily="34" charset="0"/>
              </a:rPr>
              <a:t>a book by Joan </a:t>
            </a:r>
            <a:r>
              <a:rPr lang="en-US" dirty="0" err="1">
                <a:solidFill>
                  <a:srgbClr val="674D2F"/>
                </a:solidFill>
                <a:latin typeface="Verdana" panose="020B0604030504040204" pitchFamily="34" charset="0"/>
                <a:ea typeface="Verdana" panose="020B0604030504040204" pitchFamily="34" charset="0"/>
              </a:rPr>
              <a:t>Daemen</a:t>
            </a:r>
            <a:r>
              <a:rPr lang="en-US" dirty="0">
                <a:solidFill>
                  <a:srgbClr val="674D2F"/>
                </a:solidFill>
                <a:latin typeface="Verdana" panose="020B0604030504040204" pitchFamily="34" charset="0"/>
                <a:ea typeface="Verdana" panose="020B0604030504040204" pitchFamily="34" charset="0"/>
              </a:rPr>
              <a:t>, Vincent </a:t>
            </a:r>
            <a:r>
              <a:rPr lang="en-US" dirty="0" err="1">
                <a:solidFill>
                  <a:srgbClr val="674D2F"/>
                </a:solidFill>
                <a:latin typeface="Verdana" panose="020B0604030504040204" pitchFamily="34" charset="0"/>
                <a:ea typeface="Verdana" panose="020B0604030504040204" pitchFamily="34" charset="0"/>
              </a:rPr>
              <a:t>Rijmen</a:t>
            </a:r>
            <a:r>
              <a:rPr lang="en-US" dirty="0">
                <a:solidFill>
                  <a:srgbClr val="674D2F"/>
                </a:solidFill>
                <a:latin typeface="Verdana" panose="020B0604030504040204" pitchFamily="34" charset="0"/>
                <a:ea typeface="Verdana" panose="020B0604030504040204" pitchFamily="34" charset="0"/>
              </a:rPr>
              <a:t>, November 26, 2001</a:t>
            </a:r>
            <a:r>
              <a:rPr lang="en-US" dirty="0" smtClean="0">
                <a:solidFill>
                  <a:srgbClr val="674D2F"/>
                </a:solidFill>
                <a:latin typeface="Verdana" panose="020B0604030504040204" pitchFamily="34" charset="0"/>
                <a:ea typeface="Verdana" panose="020B0604030504040204" pitchFamily="34" charset="0"/>
              </a:rPr>
              <a:t>.</a:t>
            </a:r>
          </a:p>
          <a:p>
            <a:endParaRPr lang="en-US" dirty="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[8] </a:t>
            </a:r>
            <a:r>
              <a:rPr lang="en-US" dirty="0" smtClean="0">
                <a:solidFill>
                  <a:srgbClr val="674D2F"/>
                </a:solidFill>
                <a:latin typeface="Verdana" panose="020B0604030504040204" pitchFamily="34" charset="0"/>
                <a:ea typeface="Verdana" panose="020B0604030504040204" pitchFamily="34" charset="0"/>
              </a:rPr>
              <a:t>“</a:t>
            </a:r>
            <a:r>
              <a:rPr lang="en-US" i="1" dirty="0" smtClean="0">
                <a:solidFill>
                  <a:srgbClr val="987146"/>
                </a:solidFill>
                <a:latin typeface="Verdana" panose="020B0604030504040204" pitchFamily="34" charset="0"/>
                <a:ea typeface="Verdana" panose="020B0604030504040204" pitchFamily="34" charset="0"/>
              </a:rPr>
              <a:t>AES </a:t>
            </a:r>
            <a:r>
              <a:rPr lang="en-US" i="1" dirty="0">
                <a:solidFill>
                  <a:srgbClr val="987146"/>
                </a:solidFill>
                <a:latin typeface="Verdana" panose="020B0604030504040204" pitchFamily="34" charset="0"/>
                <a:ea typeface="Verdana" panose="020B0604030504040204" pitchFamily="34" charset="0"/>
              </a:rPr>
              <a:t>512: 512-bit Advanced Encryption Standard Algorithm Design and Evaluation</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Abidalrahman</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Moh’d</a:t>
            </a:r>
            <a:r>
              <a:rPr lang="en-US" dirty="0">
                <a:solidFill>
                  <a:srgbClr val="674D2F"/>
                </a:solidFill>
                <a:latin typeface="Verdana" panose="020B0604030504040204" pitchFamily="34" charset="0"/>
                <a:ea typeface="Verdana" panose="020B0604030504040204" pitchFamily="34" charset="0"/>
              </a:rPr>
              <a:t> and </a:t>
            </a:r>
            <a:r>
              <a:rPr lang="en-US" dirty="0" err="1">
                <a:solidFill>
                  <a:srgbClr val="674D2F"/>
                </a:solidFill>
                <a:latin typeface="Verdana" panose="020B0604030504040204" pitchFamily="34" charset="0"/>
                <a:ea typeface="Verdana" panose="020B0604030504040204" pitchFamily="34" charset="0"/>
              </a:rPr>
              <a:t>Yaser</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Jararweh</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Lo’ai</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Tawalbeh</a:t>
            </a:r>
            <a:r>
              <a:rPr lang="en-US" dirty="0" smtClean="0">
                <a:solidFill>
                  <a:srgbClr val="674D2F"/>
                </a:solidFill>
                <a:latin typeface="Verdana" panose="020B0604030504040204" pitchFamily="34" charset="0"/>
                <a:ea typeface="Verdana" panose="020B0604030504040204" pitchFamily="34" charset="0"/>
              </a:rPr>
              <a:t>.</a:t>
            </a:r>
          </a:p>
          <a:p>
            <a:endParaRPr lang="en-US" dirty="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[9] </a:t>
            </a:r>
            <a:r>
              <a:rPr lang="en-US" dirty="0" smtClean="0">
                <a:solidFill>
                  <a:srgbClr val="674D2F"/>
                </a:solidFill>
                <a:latin typeface="Verdana" panose="020B0604030504040204" pitchFamily="34" charset="0"/>
                <a:ea typeface="Verdana" panose="020B0604030504040204" pitchFamily="34" charset="0"/>
              </a:rPr>
              <a:t>“</a:t>
            </a:r>
            <a:r>
              <a:rPr lang="en-US" i="1" dirty="0" smtClean="0">
                <a:solidFill>
                  <a:srgbClr val="987146"/>
                </a:solidFill>
                <a:latin typeface="Verdana" panose="020B0604030504040204" pitchFamily="34" charset="0"/>
                <a:ea typeface="Verdana" panose="020B0604030504040204" pitchFamily="34" charset="0"/>
              </a:rPr>
              <a:t>Ease </a:t>
            </a:r>
            <a:r>
              <a:rPr lang="en-US" i="1" dirty="0">
                <a:solidFill>
                  <a:srgbClr val="987146"/>
                </a:solidFill>
                <a:latin typeface="Verdana" panose="020B0604030504040204" pitchFamily="34" charset="0"/>
                <a:ea typeface="Verdana" panose="020B0604030504040204" pitchFamily="34" charset="0"/>
              </a:rPr>
              <a:t>of Side-Channel Attack on AES-192/256 by Targeting Extreme Keys</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Antonie</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Wurcker</a:t>
            </a:r>
            <a:r>
              <a:rPr lang="en-US" dirty="0" smtClean="0">
                <a:solidFill>
                  <a:srgbClr val="674D2F"/>
                </a:solidFill>
                <a:latin typeface="Verdana" panose="020B0604030504040204" pitchFamily="34" charset="0"/>
                <a:ea typeface="Verdana" panose="020B0604030504040204" pitchFamily="34" charset="0"/>
              </a:rPr>
              <a:t>.</a:t>
            </a:r>
          </a:p>
          <a:p>
            <a:endParaRPr lang="en-US" dirty="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[10] </a:t>
            </a:r>
            <a:r>
              <a:rPr lang="en-US" dirty="0" smtClean="0">
                <a:solidFill>
                  <a:srgbClr val="674D2F"/>
                </a:solidFill>
                <a:latin typeface="Verdana" panose="020B0604030504040204" pitchFamily="34" charset="0"/>
                <a:ea typeface="Verdana" panose="020B0604030504040204" pitchFamily="34" charset="0"/>
              </a:rPr>
              <a:t>“</a:t>
            </a:r>
            <a:r>
              <a:rPr lang="en-US" i="1" dirty="0" smtClean="0">
                <a:solidFill>
                  <a:srgbClr val="987146"/>
                </a:solidFill>
                <a:latin typeface="Verdana" panose="020B0604030504040204" pitchFamily="34" charset="0"/>
                <a:ea typeface="Verdana" panose="020B0604030504040204" pitchFamily="34" charset="0"/>
              </a:rPr>
              <a:t>Side </a:t>
            </a:r>
            <a:r>
              <a:rPr lang="en-US" i="1" dirty="0">
                <a:solidFill>
                  <a:srgbClr val="987146"/>
                </a:solidFill>
                <a:latin typeface="Verdana" panose="020B0604030504040204" pitchFamily="34" charset="0"/>
                <a:ea typeface="Verdana" panose="020B0604030504040204" pitchFamily="34" charset="0"/>
              </a:rPr>
              <a:t>Channel Power Analysis of an AES-256 Bootloader</a:t>
            </a:r>
            <a:r>
              <a:rPr lang="en-US" dirty="0">
                <a:solidFill>
                  <a:srgbClr val="674D2F"/>
                </a:solidFill>
                <a:latin typeface="Verdana" panose="020B0604030504040204" pitchFamily="34" charset="0"/>
                <a:ea typeface="Verdana" panose="020B0604030504040204" pitchFamily="34" charset="0"/>
              </a:rPr>
              <a:t>”, Colin </a:t>
            </a:r>
            <a:r>
              <a:rPr lang="en-US" dirty="0" err="1">
                <a:solidFill>
                  <a:srgbClr val="674D2F"/>
                </a:solidFill>
                <a:latin typeface="Verdana" panose="020B0604030504040204" pitchFamily="34" charset="0"/>
                <a:ea typeface="Verdana" panose="020B0604030504040204" pitchFamily="34" charset="0"/>
              </a:rPr>
              <a:t>O’Flynn</a:t>
            </a:r>
            <a:r>
              <a:rPr lang="en-US" dirty="0">
                <a:solidFill>
                  <a:srgbClr val="674D2F"/>
                </a:solidFill>
                <a:latin typeface="Verdana" panose="020B0604030504040204" pitchFamily="34" charset="0"/>
                <a:ea typeface="Verdana" panose="020B0604030504040204" pitchFamily="34" charset="0"/>
              </a:rPr>
              <a:t> and </a:t>
            </a:r>
            <a:r>
              <a:rPr lang="en-US" dirty="0" err="1">
                <a:solidFill>
                  <a:srgbClr val="674D2F"/>
                </a:solidFill>
                <a:latin typeface="Verdana" panose="020B0604030504040204" pitchFamily="34" charset="0"/>
                <a:ea typeface="Verdana" panose="020B0604030504040204" pitchFamily="34" charset="0"/>
              </a:rPr>
              <a:t>Zhizing</a:t>
            </a:r>
            <a:r>
              <a:rPr lang="en-US" dirty="0">
                <a:solidFill>
                  <a:srgbClr val="674D2F"/>
                </a:solidFill>
                <a:latin typeface="Verdana" panose="020B0604030504040204" pitchFamily="34" charset="0"/>
                <a:ea typeface="Verdana" panose="020B0604030504040204" pitchFamily="34" charset="0"/>
              </a:rPr>
              <a:t> (David) Chen</a:t>
            </a:r>
            <a:r>
              <a:rPr lang="en-US" dirty="0" smtClean="0">
                <a:solidFill>
                  <a:srgbClr val="674D2F"/>
                </a:solidFill>
                <a:latin typeface="Verdana" panose="020B0604030504040204" pitchFamily="34" charset="0"/>
                <a:ea typeface="Verdana" panose="020B0604030504040204" pitchFamily="34" charset="0"/>
              </a:rPr>
              <a:t>.</a:t>
            </a:r>
          </a:p>
          <a:p>
            <a:endParaRPr lang="en-US" dirty="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[11] </a:t>
            </a:r>
            <a:r>
              <a:rPr lang="en-US" dirty="0" smtClean="0">
                <a:solidFill>
                  <a:srgbClr val="674D2F"/>
                </a:solidFill>
                <a:latin typeface="Verdana" panose="020B0604030504040204" pitchFamily="34" charset="0"/>
                <a:ea typeface="Verdana" panose="020B0604030504040204" pitchFamily="34" charset="0"/>
              </a:rPr>
              <a:t>"</a:t>
            </a:r>
            <a:r>
              <a:rPr lang="en-US" i="1" dirty="0" smtClean="0">
                <a:solidFill>
                  <a:srgbClr val="987146"/>
                </a:solidFill>
                <a:latin typeface="Verdana" panose="020B0604030504040204" pitchFamily="34" charset="0"/>
                <a:ea typeface="Verdana" panose="020B0604030504040204" pitchFamily="34" charset="0"/>
              </a:rPr>
              <a:t>A </a:t>
            </a:r>
            <a:r>
              <a:rPr lang="en-US" i="1" dirty="0">
                <a:solidFill>
                  <a:srgbClr val="987146"/>
                </a:solidFill>
                <a:latin typeface="Verdana" panose="020B0604030504040204" pitchFamily="34" charset="0"/>
                <a:ea typeface="Verdana" panose="020B0604030504040204" pitchFamily="34" charset="0"/>
              </a:rPr>
              <a:t>Cost analysis of AES-128 and AES-512 on Apple mobile processors</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Vatchara</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Saicheur</a:t>
            </a:r>
            <a:r>
              <a:rPr lang="en-US" dirty="0">
                <a:solidFill>
                  <a:srgbClr val="674D2F"/>
                </a:solidFill>
                <a:latin typeface="Verdana" panose="020B0604030504040204" pitchFamily="34" charset="0"/>
                <a:ea typeface="Verdana" panose="020B0604030504040204" pitchFamily="34" charset="0"/>
              </a:rPr>
              <a:t> and </a:t>
            </a:r>
            <a:r>
              <a:rPr lang="en-US" dirty="0" err="1">
                <a:solidFill>
                  <a:srgbClr val="674D2F"/>
                </a:solidFill>
                <a:latin typeface="Verdana" panose="020B0604030504040204" pitchFamily="34" charset="0"/>
                <a:ea typeface="Verdana" panose="020B0604030504040204" pitchFamily="34" charset="0"/>
              </a:rPr>
              <a:t>Krerk</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Piromsopa</a:t>
            </a:r>
            <a:endParaRPr lang="en-US" dirty="0">
              <a:solidFill>
                <a:srgbClr val="674D2F"/>
              </a:solidFill>
              <a:latin typeface="Verdana" panose="020B0604030504040204" pitchFamily="34" charset="0"/>
              <a:ea typeface="Verdana" panose="020B0604030504040204" pitchFamily="34" charset="0"/>
            </a:endParaRPr>
          </a:p>
          <a:p>
            <a:endParaRPr lang="en-US" sz="1600" dirty="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2293737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286" y="934596"/>
            <a:ext cx="3029655" cy="3574045"/>
          </a:xfrm>
          <a:prstGeom prst="rect">
            <a:avLst/>
          </a:prstGeom>
        </p:spPr>
      </p:pic>
      <p:sp>
        <p:nvSpPr>
          <p:cNvPr id="27" name="TextBox 26"/>
          <p:cNvSpPr txBox="1"/>
          <p:nvPr/>
        </p:nvSpPr>
        <p:spPr>
          <a:xfrm>
            <a:off x="906176" y="5158806"/>
            <a:ext cx="5037424" cy="1015663"/>
          </a:xfrm>
          <a:prstGeom prst="rect">
            <a:avLst/>
          </a:prstGeom>
          <a:noFill/>
        </p:spPr>
        <p:txBody>
          <a:bodyPr wrap="square" rtlCol="0">
            <a:spAutoFit/>
          </a:bodyPr>
          <a:lstStyle/>
          <a:p>
            <a:pPr algn="ctr"/>
            <a:r>
              <a:rPr lang="en-US" sz="6000" dirty="0" smtClean="0">
                <a:solidFill>
                  <a:srgbClr val="8D5C16"/>
                </a:solidFill>
                <a:latin typeface="Verdana" panose="020B0604030504040204" pitchFamily="34" charset="0"/>
                <a:ea typeface="Verdana" panose="020B0604030504040204" pitchFamily="34" charset="0"/>
              </a:rPr>
              <a:t>THANK YOU</a:t>
            </a:r>
            <a:endParaRPr lang="en-US" sz="6000" dirty="0">
              <a:solidFill>
                <a:srgbClr val="8D5C16"/>
              </a:solidFill>
              <a:latin typeface="Verdana" panose="020B0604030504040204" pitchFamily="34" charset="0"/>
              <a:ea typeface="Verdana" panose="020B0604030504040204" pitchFamily="34" charset="0"/>
            </a:endParaRPr>
          </a:p>
        </p:txBody>
      </p:sp>
      <p:sp>
        <p:nvSpPr>
          <p:cNvPr id="4" name="Rounded Rectangle 3"/>
          <p:cNvSpPr/>
          <p:nvPr/>
        </p:nvSpPr>
        <p:spPr>
          <a:xfrm>
            <a:off x="7206344" y="435428"/>
            <a:ext cx="4256314" cy="5932714"/>
          </a:xfrm>
          <a:prstGeom prst="roundRect">
            <a:avLst>
              <a:gd name="adj" fmla="val 8227"/>
            </a:avLst>
          </a:prstGeom>
          <a:solidFill>
            <a:srgbClr val="F5E7C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IN" dirty="0">
              <a:solidFill>
                <a:srgbClr val="D9C39E"/>
              </a:solidFill>
              <a:latin typeface="Verdana" panose="020B0604030504040204" pitchFamily="34" charset="0"/>
              <a:ea typeface="Verdana" panose="020B0604030504040204" pitchFamily="34" charset="0"/>
            </a:endParaRPr>
          </a:p>
        </p:txBody>
      </p:sp>
      <p:sp>
        <p:nvSpPr>
          <p:cNvPr id="5" name="TextBox 4"/>
          <p:cNvSpPr txBox="1"/>
          <p:nvPr/>
        </p:nvSpPr>
        <p:spPr>
          <a:xfrm>
            <a:off x="7206344" y="739518"/>
            <a:ext cx="4256314" cy="5324535"/>
          </a:xfrm>
          <a:prstGeom prst="rect">
            <a:avLst/>
          </a:prstGeom>
          <a:noFill/>
        </p:spPr>
        <p:txBody>
          <a:bodyPr wrap="square" rtlCol="0">
            <a:spAutoFit/>
          </a:bodyPr>
          <a:lstStyle/>
          <a:p>
            <a:pPr algn="ctr"/>
            <a:r>
              <a:rPr lang="en-IN" sz="2800" dirty="0" err="1" smtClean="0">
                <a:solidFill>
                  <a:schemeClr val="bg1"/>
                </a:solidFill>
                <a:latin typeface="Verdana" panose="020B0604030504040204" pitchFamily="34" charset="0"/>
                <a:ea typeface="Verdana" panose="020B0604030504040204" pitchFamily="34" charset="0"/>
              </a:rPr>
              <a:t>Akash</a:t>
            </a:r>
            <a:r>
              <a:rPr lang="en-IN" sz="2800" dirty="0" smtClean="0">
                <a:solidFill>
                  <a:schemeClr val="bg1"/>
                </a:solidFill>
                <a:latin typeface="Verdana" panose="020B0604030504040204" pitchFamily="34" charset="0"/>
                <a:ea typeface="Verdana" panose="020B0604030504040204" pitchFamily="34" charset="0"/>
              </a:rPr>
              <a:t> Kumar Sen</a:t>
            </a:r>
          </a:p>
          <a:p>
            <a:pPr algn="ctr"/>
            <a:r>
              <a:rPr lang="en-IN" sz="2800" dirty="0" smtClean="0">
                <a:solidFill>
                  <a:srgbClr val="D9C39E"/>
                </a:solidFill>
                <a:latin typeface="Verdana" panose="020B0604030504040204" pitchFamily="34" charset="0"/>
                <a:ea typeface="Verdana" panose="020B0604030504040204" pitchFamily="34" charset="0"/>
              </a:rPr>
              <a:t>GCECTB-R19-30</a:t>
            </a:r>
            <a:r>
              <a:rPr lang="en-IN" sz="3600" b="1" dirty="0" smtClean="0">
                <a:solidFill>
                  <a:srgbClr val="D9C39E"/>
                </a:solidFill>
                <a:latin typeface="Verdana" panose="020B0604030504040204" pitchFamily="34" charset="0"/>
                <a:ea typeface="Verdana" panose="020B0604030504040204" pitchFamily="34" charset="0"/>
              </a:rPr>
              <a:t>02</a:t>
            </a:r>
          </a:p>
          <a:p>
            <a:pPr algn="ctr"/>
            <a:endParaRPr lang="en-IN" sz="2800" dirty="0" smtClean="0">
              <a:solidFill>
                <a:schemeClr val="bg1"/>
              </a:solidFill>
              <a:latin typeface="Verdana" panose="020B0604030504040204" pitchFamily="34" charset="0"/>
              <a:ea typeface="Verdana" panose="020B0604030504040204" pitchFamily="34" charset="0"/>
            </a:endParaRPr>
          </a:p>
          <a:p>
            <a:pPr algn="ctr"/>
            <a:r>
              <a:rPr lang="en-IN" sz="2800" dirty="0" err="1" smtClean="0">
                <a:solidFill>
                  <a:schemeClr val="bg1"/>
                </a:solidFill>
                <a:latin typeface="Verdana" panose="020B0604030504040204" pitchFamily="34" charset="0"/>
                <a:ea typeface="Verdana" panose="020B0604030504040204" pitchFamily="34" charset="0"/>
              </a:rPr>
              <a:t>Arijit</a:t>
            </a:r>
            <a:r>
              <a:rPr lang="en-IN" sz="2800" dirty="0" smtClean="0">
                <a:solidFill>
                  <a:schemeClr val="bg1"/>
                </a:solidFill>
                <a:latin typeface="Verdana" panose="020B0604030504040204" pitchFamily="34" charset="0"/>
                <a:ea typeface="Verdana" panose="020B0604030504040204" pitchFamily="34" charset="0"/>
              </a:rPr>
              <a:t> Mukherjee</a:t>
            </a:r>
          </a:p>
          <a:p>
            <a:pPr algn="ctr"/>
            <a:r>
              <a:rPr lang="en-IN" sz="2800" dirty="0" smtClean="0">
                <a:solidFill>
                  <a:srgbClr val="D9C39E"/>
                </a:solidFill>
                <a:latin typeface="Verdana" panose="020B0604030504040204" pitchFamily="34" charset="0"/>
                <a:ea typeface="Verdana" panose="020B0604030504040204" pitchFamily="34" charset="0"/>
              </a:rPr>
              <a:t>GCECTB-R19-30</a:t>
            </a:r>
            <a:r>
              <a:rPr lang="en-IN" sz="3600" b="1" dirty="0" smtClean="0">
                <a:solidFill>
                  <a:srgbClr val="D9C39E"/>
                </a:solidFill>
                <a:latin typeface="Verdana" panose="020B0604030504040204" pitchFamily="34" charset="0"/>
                <a:ea typeface="Verdana" panose="020B0604030504040204" pitchFamily="34" charset="0"/>
              </a:rPr>
              <a:t>07</a:t>
            </a:r>
          </a:p>
          <a:p>
            <a:pPr algn="ctr"/>
            <a:endParaRPr lang="en-IN" sz="2800" dirty="0" smtClean="0">
              <a:solidFill>
                <a:schemeClr val="bg1"/>
              </a:solidFill>
              <a:latin typeface="Verdana" panose="020B0604030504040204" pitchFamily="34" charset="0"/>
              <a:ea typeface="Verdana" panose="020B0604030504040204" pitchFamily="34" charset="0"/>
            </a:endParaRPr>
          </a:p>
          <a:p>
            <a:pPr algn="ctr"/>
            <a:r>
              <a:rPr lang="en-IN" sz="2800" dirty="0" smtClean="0">
                <a:solidFill>
                  <a:schemeClr val="bg1"/>
                </a:solidFill>
                <a:latin typeface="Verdana" panose="020B0604030504040204" pitchFamily="34" charset="0"/>
                <a:ea typeface="Verdana" panose="020B0604030504040204" pitchFamily="34" charset="0"/>
              </a:rPr>
              <a:t>Sandeep Shaw</a:t>
            </a:r>
          </a:p>
          <a:p>
            <a:pPr algn="ctr"/>
            <a:r>
              <a:rPr lang="en-IN" sz="2800" dirty="0" smtClean="0">
                <a:solidFill>
                  <a:srgbClr val="D9C39E"/>
                </a:solidFill>
                <a:latin typeface="Verdana" panose="020B0604030504040204" pitchFamily="34" charset="0"/>
                <a:ea typeface="Verdana" panose="020B0604030504040204" pitchFamily="34" charset="0"/>
              </a:rPr>
              <a:t>GCECTB-R19-30</a:t>
            </a:r>
            <a:r>
              <a:rPr lang="en-IN" sz="3600" b="1" dirty="0" smtClean="0">
                <a:solidFill>
                  <a:srgbClr val="D9C39E"/>
                </a:solidFill>
                <a:latin typeface="Verdana" panose="020B0604030504040204" pitchFamily="34" charset="0"/>
                <a:ea typeface="Verdana" panose="020B0604030504040204" pitchFamily="34" charset="0"/>
              </a:rPr>
              <a:t>22</a:t>
            </a:r>
            <a:endParaRPr lang="en-IN" sz="3600" b="1" dirty="0" smtClean="0">
              <a:solidFill>
                <a:srgbClr val="D9C39E"/>
              </a:solidFill>
              <a:latin typeface="Verdana" panose="020B0604030504040204" pitchFamily="34" charset="0"/>
              <a:ea typeface="Verdana" panose="020B0604030504040204" pitchFamily="34" charset="0"/>
            </a:endParaRPr>
          </a:p>
          <a:p>
            <a:pPr algn="ctr"/>
            <a:endParaRPr lang="en-IN" sz="2800" dirty="0" smtClean="0">
              <a:solidFill>
                <a:schemeClr val="bg1"/>
              </a:solidFill>
              <a:latin typeface="Verdana" panose="020B0604030504040204" pitchFamily="34" charset="0"/>
              <a:ea typeface="Verdana" panose="020B0604030504040204" pitchFamily="34" charset="0"/>
            </a:endParaRPr>
          </a:p>
          <a:p>
            <a:pPr algn="ctr"/>
            <a:r>
              <a:rPr lang="en-IN" sz="2800" dirty="0" err="1" smtClean="0">
                <a:solidFill>
                  <a:schemeClr val="bg1"/>
                </a:solidFill>
                <a:latin typeface="Verdana" panose="020B0604030504040204" pitchFamily="34" charset="0"/>
                <a:ea typeface="Verdana" panose="020B0604030504040204" pitchFamily="34" charset="0"/>
              </a:rPr>
              <a:t>Surajit</a:t>
            </a:r>
            <a:r>
              <a:rPr lang="en-IN" sz="2800" dirty="0" smtClean="0">
                <a:solidFill>
                  <a:schemeClr val="bg1"/>
                </a:solidFill>
                <a:latin typeface="Verdana" panose="020B0604030504040204" pitchFamily="34" charset="0"/>
                <a:ea typeface="Verdana" panose="020B0604030504040204" pitchFamily="34" charset="0"/>
              </a:rPr>
              <a:t> </a:t>
            </a:r>
            <a:r>
              <a:rPr lang="en-IN" sz="2800" dirty="0" err="1" smtClean="0">
                <a:solidFill>
                  <a:schemeClr val="bg1"/>
                </a:solidFill>
                <a:latin typeface="Verdana" panose="020B0604030504040204" pitchFamily="34" charset="0"/>
                <a:ea typeface="Verdana" panose="020B0604030504040204" pitchFamily="34" charset="0"/>
              </a:rPr>
              <a:t>Bera</a:t>
            </a:r>
            <a:endParaRPr lang="en-IN" sz="2800" dirty="0" smtClean="0">
              <a:solidFill>
                <a:schemeClr val="bg1"/>
              </a:solidFill>
              <a:latin typeface="Verdana" panose="020B0604030504040204" pitchFamily="34" charset="0"/>
              <a:ea typeface="Verdana" panose="020B0604030504040204" pitchFamily="34" charset="0"/>
            </a:endParaRPr>
          </a:p>
          <a:p>
            <a:pPr algn="ctr"/>
            <a:r>
              <a:rPr lang="en-IN" sz="2800" dirty="0" smtClean="0">
                <a:solidFill>
                  <a:srgbClr val="D9C39E"/>
                </a:solidFill>
                <a:latin typeface="Verdana" panose="020B0604030504040204" pitchFamily="34" charset="0"/>
                <a:ea typeface="Verdana" panose="020B0604030504040204" pitchFamily="34" charset="0"/>
              </a:rPr>
              <a:t>GCECTB-R19-30</a:t>
            </a:r>
            <a:r>
              <a:rPr lang="en-IN" sz="3600" b="1" dirty="0" smtClean="0">
                <a:solidFill>
                  <a:srgbClr val="D9C39E"/>
                </a:solidFill>
                <a:latin typeface="Verdana" panose="020B0604030504040204" pitchFamily="34" charset="0"/>
                <a:ea typeface="Verdana" panose="020B0604030504040204" pitchFamily="34" charset="0"/>
              </a:rPr>
              <a:t>36</a:t>
            </a:r>
            <a:endParaRPr lang="en-IN" sz="3600" b="1" dirty="0" smtClean="0">
              <a:solidFill>
                <a:srgbClr val="D9C39E"/>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621979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autoRev="1" fill="hold" nodeType="withEffect">
                                  <p:stCondLst>
                                    <p:cond delay="0"/>
                                  </p:stCondLst>
                                  <p:childTnLst>
                                    <p:animMotion origin="layout" path="M 3.125E-6 7.40741E-7 L 0.00169 0.06042 L 0.00169 -0.0507 L 0.00273 0.00949 " pathEditMode="relative" rAng="0" ptsTypes="AAAA">
                                      <p:cBhvr>
                                        <p:cTn id="6" dur="5000" fill="hold"/>
                                        <p:tgtEl>
                                          <p:spTgt spid="3"/>
                                        </p:tgtEl>
                                        <p:attrNameLst>
                                          <p:attrName>ppt_x</p:attrName>
                                          <p:attrName>ppt_y</p:attrName>
                                        </p:attrNameLst>
                                      </p:cBhvr>
                                      <p:rCtr x="130" y="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85" y="793173"/>
            <a:ext cx="6911340" cy="5105400"/>
          </a:xfrm>
          <a:prstGeom prst="rect">
            <a:avLst/>
          </a:prstGeom>
        </p:spPr>
      </p:pic>
      <p:sp>
        <p:nvSpPr>
          <p:cNvPr id="13" name="TextBox 12"/>
          <p:cNvSpPr txBox="1"/>
          <p:nvPr/>
        </p:nvSpPr>
        <p:spPr>
          <a:xfrm>
            <a:off x="8405090" y="2632363"/>
            <a:ext cx="2410691" cy="1077218"/>
          </a:xfrm>
          <a:prstGeom prst="rect">
            <a:avLst/>
          </a:prstGeom>
          <a:noFill/>
        </p:spPr>
        <p:txBody>
          <a:bodyPr wrap="square" rtlCol="0">
            <a:spAutoFit/>
          </a:bodyPr>
          <a:lstStyle/>
          <a:p>
            <a:r>
              <a:rPr lang="en-US" sz="3200" dirty="0" smtClean="0">
                <a:latin typeface="Verdana" panose="020B0604030504040204" pitchFamily="34" charset="0"/>
                <a:ea typeface="Verdana" panose="020B0604030504040204" pitchFamily="34" charset="0"/>
              </a:rPr>
              <a:t>Fonts: </a:t>
            </a:r>
          </a:p>
          <a:p>
            <a:r>
              <a:rPr lang="en-US" sz="3200" dirty="0" smtClean="0">
                <a:latin typeface="Verdana" panose="020B0604030504040204" pitchFamily="34" charset="0"/>
                <a:ea typeface="Verdana" panose="020B0604030504040204" pitchFamily="34" charset="0"/>
              </a:rPr>
              <a:t>Verdana</a:t>
            </a:r>
            <a:endParaRPr lang="en-US" sz="32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065366114"/>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411" y="371819"/>
            <a:ext cx="618103" cy="618103"/>
          </a:xfrm>
          <a:prstGeom prst="rect">
            <a:avLst/>
          </a:prstGeom>
        </p:spPr>
      </p:pic>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67543" y="371819"/>
            <a:ext cx="2656114"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Contents</a:t>
            </a:r>
            <a:endParaRPr lang="en-US" sz="3600" dirty="0">
              <a:solidFill>
                <a:srgbClr val="D9C39E"/>
              </a:solidFill>
              <a:latin typeface="Verdana" panose="020B0604030504040204" pitchFamily="34" charset="0"/>
              <a:ea typeface="Verdana" panose="020B0604030504040204" pitchFamily="34" charset="0"/>
            </a:endParaRPr>
          </a:p>
        </p:txBody>
      </p:sp>
      <p:grpSp>
        <p:nvGrpSpPr>
          <p:cNvPr id="9" name="Group 8"/>
          <p:cNvGrpSpPr/>
          <p:nvPr/>
        </p:nvGrpSpPr>
        <p:grpSpPr>
          <a:xfrm>
            <a:off x="763101" y="1495298"/>
            <a:ext cx="4754880" cy="4754880"/>
            <a:chOff x="763101" y="1495298"/>
            <a:chExt cx="4754880" cy="4754880"/>
          </a:xfrm>
        </p:grpSpPr>
        <p:graphicFrame>
          <p:nvGraphicFramePr>
            <p:cNvPr id="7" name="Diagram 6"/>
            <p:cNvGraphicFramePr/>
            <p:nvPr>
              <p:extLst>
                <p:ext uri="{D42A27DB-BD31-4B8C-83A1-F6EECF244321}">
                  <p14:modId xmlns:p14="http://schemas.microsoft.com/office/powerpoint/2010/main" val="4119283651"/>
                </p:ext>
              </p:extLst>
            </p:nvPr>
          </p:nvGraphicFramePr>
          <p:xfrm>
            <a:off x="763101" y="1495298"/>
            <a:ext cx="4754880" cy="4754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1421239" y="1608264"/>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01</a:t>
              </a:r>
              <a:endParaRPr lang="en-US" sz="2800" b="1" dirty="0">
                <a:solidFill>
                  <a:schemeClr val="bg1"/>
                </a:solidFill>
                <a:latin typeface="Verdana" panose="020B0604030504040204" pitchFamily="34" charset="0"/>
                <a:ea typeface="Verdana" panose="020B0604030504040204" pitchFamily="34" charset="0"/>
              </a:endParaRPr>
            </a:p>
          </p:txBody>
        </p:sp>
        <p:sp>
          <p:nvSpPr>
            <p:cNvPr id="15" name="TextBox 14"/>
            <p:cNvSpPr txBox="1"/>
            <p:nvPr/>
          </p:nvSpPr>
          <p:spPr>
            <a:xfrm>
              <a:off x="1421238" y="2608008"/>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02</a:t>
              </a:r>
              <a:endParaRPr lang="en-US" sz="2800" b="1" dirty="0">
                <a:solidFill>
                  <a:schemeClr val="bg1"/>
                </a:solidFill>
                <a:latin typeface="Verdana" panose="020B0604030504040204" pitchFamily="34" charset="0"/>
                <a:ea typeface="Verdana" panose="020B0604030504040204" pitchFamily="34" charset="0"/>
              </a:endParaRPr>
            </a:p>
          </p:txBody>
        </p:sp>
        <p:sp>
          <p:nvSpPr>
            <p:cNvPr id="16" name="TextBox 15"/>
            <p:cNvSpPr txBox="1"/>
            <p:nvPr/>
          </p:nvSpPr>
          <p:spPr>
            <a:xfrm>
              <a:off x="1421237" y="3607752"/>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03</a:t>
              </a:r>
              <a:endParaRPr lang="en-US" sz="2800" b="1" dirty="0">
                <a:solidFill>
                  <a:schemeClr val="bg1"/>
                </a:solidFill>
                <a:latin typeface="Verdana" panose="020B0604030504040204" pitchFamily="34" charset="0"/>
                <a:ea typeface="Verdana" panose="020B0604030504040204" pitchFamily="34" charset="0"/>
              </a:endParaRPr>
            </a:p>
          </p:txBody>
        </p:sp>
        <p:sp>
          <p:nvSpPr>
            <p:cNvPr id="17" name="TextBox 16"/>
            <p:cNvSpPr txBox="1"/>
            <p:nvPr/>
          </p:nvSpPr>
          <p:spPr>
            <a:xfrm>
              <a:off x="1421236" y="4607496"/>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04</a:t>
              </a:r>
              <a:endParaRPr lang="en-US" sz="2800" b="1" dirty="0">
                <a:solidFill>
                  <a:schemeClr val="bg1"/>
                </a:solidFill>
                <a:latin typeface="Verdana" panose="020B0604030504040204" pitchFamily="34" charset="0"/>
                <a:ea typeface="Verdana" panose="020B0604030504040204" pitchFamily="34" charset="0"/>
              </a:endParaRPr>
            </a:p>
          </p:txBody>
        </p:sp>
        <p:sp>
          <p:nvSpPr>
            <p:cNvPr id="18" name="TextBox 17"/>
            <p:cNvSpPr txBox="1"/>
            <p:nvPr/>
          </p:nvSpPr>
          <p:spPr>
            <a:xfrm>
              <a:off x="1421235" y="5607240"/>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05</a:t>
              </a:r>
              <a:endParaRPr lang="en-US" sz="2800" b="1" dirty="0">
                <a:solidFill>
                  <a:schemeClr val="bg1"/>
                </a:solidFill>
                <a:latin typeface="Verdana" panose="020B0604030504040204" pitchFamily="34" charset="0"/>
                <a:ea typeface="Verdana" panose="020B0604030504040204" pitchFamily="34" charset="0"/>
              </a:endParaRPr>
            </a:p>
          </p:txBody>
        </p:sp>
      </p:grpSp>
      <p:grpSp>
        <p:nvGrpSpPr>
          <p:cNvPr id="10" name="Group 9"/>
          <p:cNvGrpSpPr/>
          <p:nvPr/>
        </p:nvGrpSpPr>
        <p:grpSpPr>
          <a:xfrm>
            <a:off x="6459775" y="1498879"/>
            <a:ext cx="4756093" cy="4751299"/>
            <a:chOff x="6459775" y="1498879"/>
            <a:chExt cx="4756093" cy="4751299"/>
          </a:xfrm>
        </p:grpSpPr>
        <p:graphicFrame>
          <p:nvGraphicFramePr>
            <p:cNvPr id="13" name="Diagram 12"/>
            <p:cNvGraphicFramePr/>
            <p:nvPr>
              <p:extLst>
                <p:ext uri="{D42A27DB-BD31-4B8C-83A1-F6EECF244321}">
                  <p14:modId xmlns:p14="http://schemas.microsoft.com/office/powerpoint/2010/main" val="2385646303"/>
                </p:ext>
              </p:extLst>
            </p:nvPr>
          </p:nvGraphicFramePr>
          <p:xfrm>
            <a:off x="6459775" y="1498879"/>
            <a:ext cx="4756093" cy="47512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TextBox 18"/>
            <p:cNvSpPr txBox="1"/>
            <p:nvPr/>
          </p:nvSpPr>
          <p:spPr>
            <a:xfrm>
              <a:off x="7102710" y="1618275"/>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06</a:t>
              </a:r>
              <a:endParaRPr lang="en-US" sz="2800" b="1" dirty="0">
                <a:solidFill>
                  <a:schemeClr val="bg1"/>
                </a:solidFill>
                <a:latin typeface="Verdana" panose="020B0604030504040204" pitchFamily="34" charset="0"/>
                <a:ea typeface="Verdana" panose="020B0604030504040204" pitchFamily="34" charset="0"/>
              </a:endParaRPr>
            </a:p>
          </p:txBody>
        </p:sp>
        <p:sp>
          <p:nvSpPr>
            <p:cNvPr id="20" name="TextBox 19"/>
            <p:cNvSpPr txBox="1"/>
            <p:nvPr/>
          </p:nvSpPr>
          <p:spPr>
            <a:xfrm>
              <a:off x="7102710" y="2608008"/>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07</a:t>
              </a:r>
              <a:endParaRPr lang="en-US" sz="2800" b="1" dirty="0">
                <a:solidFill>
                  <a:schemeClr val="bg1"/>
                </a:solidFill>
                <a:latin typeface="Verdana" panose="020B0604030504040204" pitchFamily="34" charset="0"/>
                <a:ea typeface="Verdana" panose="020B0604030504040204" pitchFamily="34" charset="0"/>
              </a:endParaRPr>
            </a:p>
          </p:txBody>
        </p:sp>
        <p:sp>
          <p:nvSpPr>
            <p:cNvPr id="21" name="TextBox 20"/>
            <p:cNvSpPr txBox="1"/>
            <p:nvPr/>
          </p:nvSpPr>
          <p:spPr>
            <a:xfrm>
              <a:off x="7102709" y="3607752"/>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08</a:t>
              </a:r>
              <a:endParaRPr lang="en-US" sz="2800" b="1" dirty="0">
                <a:solidFill>
                  <a:schemeClr val="bg1"/>
                </a:solidFill>
                <a:latin typeface="Verdana" panose="020B0604030504040204" pitchFamily="34" charset="0"/>
                <a:ea typeface="Verdana" panose="020B0604030504040204" pitchFamily="34" charset="0"/>
              </a:endParaRPr>
            </a:p>
          </p:txBody>
        </p:sp>
        <p:sp>
          <p:nvSpPr>
            <p:cNvPr id="22" name="TextBox 21"/>
            <p:cNvSpPr txBox="1"/>
            <p:nvPr/>
          </p:nvSpPr>
          <p:spPr>
            <a:xfrm>
              <a:off x="7102708" y="4607496"/>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09</a:t>
              </a:r>
              <a:endParaRPr lang="en-US" sz="2800" b="1" dirty="0">
                <a:solidFill>
                  <a:schemeClr val="bg1"/>
                </a:solidFill>
                <a:latin typeface="Verdana" panose="020B0604030504040204" pitchFamily="34" charset="0"/>
                <a:ea typeface="Verdana" panose="020B0604030504040204" pitchFamily="34" charset="0"/>
              </a:endParaRPr>
            </a:p>
          </p:txBody>
        </p:sp>
        <p:sp>
          <p:nvSpPr>
            <p:cNvPr id="23" name="TextBox 22"/>
            <p:cNvSpPr txBox="1"/>
            <p:nvPr/>
          </p:nvSpPr>
          <p:spPr>
            <a:xfrm>
              <a:off x="7102707" y="5597229"/>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10</a:t>
              </a:r>
              <a:endParaRPr lang="en-US" sz="2800" b="1" dirty="0">
                <a:solidFill>
                  <a:schemeClr val="bg1"/>
                </a:solidFill>
                <a:latin typeface="Verdana" panose="020B0604030504040204" pitchFamily="34" charset="0"/>
                <a:ea typeface="Verdana" panose="020B0604030504040204" pitchFamily="34" charset="0"/>
              </a:endParaRPr>
            </a:p>
          </p:txBody>
        </p:sp>
      </p:grpSp>
    </p:spTree>
    <p:extLst>
      <p:ext uri="{BB962C8B-B14F-4D97-AF65-F5344CB8AC3E}">
        <p14:creationId xmlns:p14="http://schemas.microsoft.com/office/powerpoint/2010/main" val="325472663"/>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2656114"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Abstract</a:t>
            </a:r>
            <a:endParaRPr lang="en-US" sz="3600" dirty="0">
              <a:solidFill>
                <a:srgbClr val="D9C39E"/>
              </a:solidFill>
              <a:latin typeface="Verdana" panose="020B0604030504040204" pitchFamily="34" charset="0"/>
              <a:ea typeface="Verdana" panose="020B0604030504040204" pitchFamily="34" charset="0"/>
            </a:endParaRPr>
          </a:p>
        </p:txBody>
      </p:sp>
      <p:sp>
        <p:nvSpPr>
          <p:cNvPr id="2" name="Rectangle 1"/>
          <p:cNvSpPr/>
          <p:nvPr/>
        </p:nvSpPr>
        <p:spPr>
          <a:xfrm>
            <a:off x="725943" y="1576311"/>
            <a:ext cx="10638743" cy="1631216"/>
          </a:xfrm>
          <a:prstGeom prst="rect">
            <a:avLst/>
          </a:prstGeom>
        </p:spPr>
        <p:txBody>
          <a:bodyPr wrap="square">
            <a:spAutoFit/>
          </a:bodyPr>
          <a:lstStyle/>
          <a:p>
            <a:r>
              <a:rPr lang="en-US" sz="2000" b="0" i="0" dirty="0" smtClean="0">
                <a:solidFill>
                  <a:srgbClr val="987146"/>
                </a:solidFill>
                <a:effectLst/>
                <a:latin typeface="Verdana" panose="020B0604030504040204" pitchFamily="34" charset="0"/>
                <a:ea typeface="Verdana" panose="020B0604030504040204" pitchFamily="34" charset="0"/>
              </a:rPr>
              <a:t>The purpose concept of this project work is mainly focused on developing a secure and efficient model for data transfer between client and server that is end-to-end encrypted and promotes data integrity. This model is demonstrated using a simple text messaging application which provides assurance to the user by securing their data.</a:t>
            </a:r>
          </a:p>
        </p:txBody>
      </p:sp>
      <p:pic>
        <p:nvPicPr>
          <p:cNvPr id="1028" name="Picture 4" descr="Premium User 3D Illustration download in PNG, OBJ or Blend for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43" y="3963263"/>
            <a:ext cx="1936206" cy="19362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remium User 3D Illustration download in PNG, OBJ or Blend format"/>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41343" y="3963263"/>
            <a:ext cx="1936206" cy="19362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4329" y="5304114"/>
            <a:ext cx="619557" cy="595355"/>
          </a:xfrm>
          <a:prstGeom prst="rect">
            <a:avLst/>
          </a:prstGeom>
        </p:spPr>
      </p:pic>
      <p:pic>
        <p:nvPicPr>
          <p:cNvPr id="1026" name="Picture 2" descr="Data center server isometric flat icon 3d Vector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267" t="11299" r="24422" b="8928"/>
          <a:stretch/>
        </p:blipFill>
        <p:spPr bwMode="auto">
          <a:xfrm>
            <a:off x="5069839" y="3207527"/>
            <a:ext cx="1879601" cy="321860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22029" y="6316651"/>
            <a:ext cx="3419834" cy="338554"/>
          </a:xfrm>
          <a:prstGeom prst="rect">
            <a:avLst/>
          </a:prstGeom>
        </p:spPr>
        <p:txBody>
          <a:bodyPr wrap="square">
            <a:spAutoFit/>
          </a:bodyPr>
          <a:lstStyle/>
          <a:p>
            <a:pPr algn="ctr"/>
            <a:r>
              <a:rPr lang="en-US" sz="1600" b="0" i="0" dirty="0" smtClean="0">
                <a:solidFill>
                  <a:srgbClr val="D5A557"/>
                </a:solidFill>
                <a:effectLst/>
                <a:latin typeface="Verdana" panose="020B0604030504040204" pitchFamily="34" charset="0"/>
                <a:ea typeface="Verdana" panose="020B0604030504040204" pitchFamily="34" charset="0"/>
              </a:rPr>
              <a:t>End-to-End Encrypted</a:t>
            </a:r>
          </a:p>
        </p:txBody>
      </p:sp>
      <p:sp>
        <p:nvSpPr>
          <p:cNvPr id="12" name="Rectangle 11"/>
          <p:cNvSpPr/>
          <p:nvPr/>
        </p:nvSpPr>
        <p:spPr>
          <a:xfrm>
            <a:off x="4335397" y="6316651"/>
            <a:ext cx="3419834" cy="338554"/>
          </a:xfrm>
          <a:prstGeom prst="rect">
            <a:avLst/>
          </a:prstGeom>
        </p:spPr>
        <p:txBody>
          <a:bodyPr wrap="square">
            <a:spAutoFit/>
          </a:bodyPr>
          <a:lstStyle/>
          <a:p>
            <a:pPr algn="ctr"/>
            <a:r>
              <a:rPr lang="en-US" sz="1600" b="0" i="0" dirty="0" smtClean="0">
                <a:solidFill>
                  <a:srgbClr val="D5A557"/>
                </a:solidFill>
                <a:effectLst/>
                <a:latin typeface="Verdana" panose="020B0604030504040204" pitchFamily="34" charset="0"/>
                <a:ea typeface="Verdana" panose="020B0604030504040204" pitchFamily="34" charset="0"/>
              </a:rPr>
              <a:t>Data Integrity</a:t>
            </a:r>
          </a:p>
        </p:txBody>
      </p:sp>
      <p:sp>
        <p:nvSpPr>
          <p:cNvPr id="13" name="Rectangle 12"/>
          <p:cNvSpPr/>
          <p:nvPr/>
        </p:nvSpPr>
        <p:spPr>
          <a:xfrm>
            <a:off x="8448765" y="6316651"/>
            <a:ext cx="3419834" cy="338554"/>
          </a:xfrm>
          <a:prstGeom prst="rect">
            <a:avLst/>
          </a:prstGeom>
        </p:spPr>
        <p:txBody>
          <a:bodyPr wrap="square">
            <a:spAutoFit/>
          </a:bodyPr>
          <a:lstStyle/>
          <a:p>
            <a:pPr algn="ctr"/>
            <a:r>
              <a:rPr lang="en-US" sz="1600" dirty="0" smtClean="0">
                <a:solidFill>
                  <a:srgbClr val="D5A557"/>
                </a:solidFill>
                <a:latin typeface="Verdana" panose="020B0604030504040204" pitchFamily="34" charset="0"/>
                <a:ea typeface="Verdana" panose="020B0604030504040204" pitchFamily="34" charset="0"/>
              </a:rPr>
              <a:t>Strong</a:t>
            </a:r>
            <a:r>
              <a:rPr lang="en-US" sz="1600" b="0" i="0" dirty="0" smtClean="0">
                <a:solidFill>
                  <a:srgbClr val="D5A557"/>
                </a:solidFill>
                <a:effectLst/>
                <a:latin typeface="Verdana" panose="020B0604030504040204" pitchFamily="34" charset="0"/>
                <a:ea typeface="Verdana" panose="020B0604030504040204" pitchFamily="34" charset="0"/>
              </a:rPr>
              <a:t> Hashing &amp; Encryption</a:t>
            </a:r>
          </a:p>
        </p:txBody>
      </p:sp>
    </p:spTree>
    <p:extLst>
      <p:ext uri="{BB962C8B-B14F-4D97-AF65-F5344CB8AC3E}">
        <p14:creationId xmlns:p14="http://schemas.microsoft.com/office/powerpoint/2010/main" val="3181159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autoRev="1" fill="hold" nodeType="withEffect">
                                  <p:stCondLst>
                                    <p:cond delay="100"/>
                                  </p:stCondLst>
                                  <p:childTnLst>
                                    <p:animMotion origin="layout" path="M 2.08333E-7 3.33333E-6 L 0.36159 -0.13334 L 0.72578 -0.01482 " pathEditMode="relative" rAng="0" ptsTypes="AAA">
                                      <p:cBhvr>
                                        <p:cTn id="6" dur="3450" fill="hold"/>
                                        <p:tgtEl>
                                          <p:spTgt spid="4"/>
                                        </p:tgtEl>
                                        <p:attrNameLst>
                                          <p:attrName>ppt_x</p:attrName>
                                          <p:attrName>ppt_y</p:attrName>
                                        </p:attrNameLst>
                                      </p:cBhvr>
                                      <p:rCtr x="36289" y="-6667"/>
                                    </p:animMotion>
                                  </p:childTnLst>
                                </p:cTn>
                              </p:par>
                              <p:par>
                                <p:cTn id="7" presetID="32" presetClass="emph" presetSubtype="0" repeatCount="indefinite" fill="hold" nodeType="withEffect">
                                  <p:stCondLst>
                                    <p:cond delay="1300"/>
                                  </p:stCondLst>
                                  <p:childTnLst>
                                    <p:animRot by="120000">
                                      <p:cBhvr>
                                        <p:cTn id="8" dur="150" fill="hold">
                                          <p:stCondLst>
                                            <p:cond delay="0"/>
                                          </p:stCondLst>
                                        </p:cTn>
                                        <p:tgtEl>
                                          <p:spTgt spid="1026"/>
                                        </p:tgtEl>
                                        <p:attrNameLst>
                                          <p:attrName>r</p:attrName>
                                        </p:attrNameLst>
                                      </p:cBhvr>
                                    </p:animRot>
                                    <p:animRot by="-240000">
                                      <p:cBhvr>
                                        <p:cTn id="9" dur="300" fill="hold">
                                          <p:stCondLst>
                                            <p:cond delay="300"/>
                                          </p:stCondLst>
                                        </p:cTn>
                                        <p:tgtEl>
                                          <p:spTgt spid="1026"/>
                                        </p:tgtEl>
                                        <p:attrNameLst>
                                          <p:attrName>r</p:attrName>
                                        </p:attrNameLst>
                                      </p:cBhvr>
                                    </p:animRot>
                                    <p:animRot by="240000">
                                      <p:cBhvr>
                                        <p:cTn id="10" dur="300" fill="hold">
                                          <p:stCondLst>
                                            <p:cond delay="600"/>
                                          </p:stCondLst>
                                        </p:cTn>
                                        <p:tgtEl>
                                          <p:spTgt spid="1026"/>
                                        </p:tgtEl>
                                        <p:attrNameLst>
                                          <p:attrName>r</p:attrName>
                                        </p:attrNameLst>
                                      </p:cBhvr>
                                    </p:animRot>
                                    <p:animRot by="-240000">
                                      <p:cBhvr>
                                        <p:cTn id="11" dur="300" fill="hold">
                                          <p:stCondLst>
                                            <p:cond delay="900"/>
                                          </p:stCondLst>
                                        </p:cTn>
                                        <p:tgtEl>
                                          <p:spTgt spid="1026"/>
                                        </p:tgtEl>
                                        <p:attrNameLst>
                                          <p:attrName>r</p:attrName>
                                        </p:attrNameLst>
                                      </p:cBhvr>
                                    </p:animRot>
                                    <p:animRot by="120000">
                                      <p:cBhvr>
                                        <p:cTn id="12" dur="300" fill="hold">
                                          <p:stCondLst>
                                            <p:cond delay="1200"/>
                                          </p:stCondLst>
                                        </p:cTn>
                                        <p:tgtEl>
                                          <p:spTgt spid="1026"/>
                                        </p:tgtEl>
                                        <p:attrNameLst>
                                          <p:attrName>r</p:attrName>
                                        </p:attrNameLst>
                                      </p:cBhvr>
                                    </p:animRot>
                                  </p:childTnLst>
                                </p:cTn>
                              </p:par>
                              <p:par>
                                <p:cTn id="13" presetID="21" presetClass="emph" presetSubtype="0" repeatCount="indefinite" fill="hold" grpId="0" nodeType="withEffect">
                                  <p:stCondLst>
                                    <p:cond delay="3500"/>
                                  </p:stCondLst>
                                  <p:childTnLst>
                                    <p:animClr clrSpc="hsl" dir="cw">
                                      <p:cBhvr override="childStyle">
                                        <p:cTn id="14" dur="2000" fill="hold"/>
                                        <p:tgtEl>
                                          <p:spTgt spid="11"/>
                                        </p:tgtEl>
                                        <p:attrNameLst>
                                          <p:attrName>style.color</p:attrName>
                                        </p:attrNameLst>
                                      </p:cBhvr>
                                      <p:by>
                                        <p:hsl h="7200000" s="0" l="0"/>
                                      </p:by>
                                    </p:animClr>
                                    <p:animClr clrSpc="hsl" dir="cw">
                                      <p:cBhvr>
                                        <p:cTn id="15" dur="2000" fill="hold"/>
                                        <p:tgtEl>
                                          <p:spTgt spid="11"/>
                                        </p:tgtEl>
                                        <p:attrNameLst>
                                          <p:attrName>fillcolor</p:attrName>
                                        </p:attrNameLst>
                                      </p:cBhvr>
                                      <p:by>
                                        <p:hsl h="7200000" s="0" l="0"/>
                                      </p:by>
                                    </p:animClr>
                                    <p:animClr clrSpc="hsl" dir="cw">
                                      <p:cBhvr>
                                        <p:cTn id="16" dur="2000" fill="hold"/>
                                        <p:tgtEl>
                                          <p:spTgt spid="11"/>
                                        </p:tgtEl>
                                        <p:attrNameLst>
                                          <p:attrName>stroke.color</p:attrName>
                                        </p:attrNameLst>
                                      </p:cBhvr>
                                      <p:by>
                                        <p:hsl h="7200000" s="0" l="0"/>
                                      </p:by>
                                    </p:animClr>
                                    <p:set>
                                      <p:cBhvr>
                                        <p:cTn id="17" dur="2000" fill="hold"/>
                                        <p:tgtEl>
                                          <p:spTgt spid="11"/>
                                        </p:tgtEl>
                                        <p:attrNameLst>
                                          <p:attrName>fill.type</p:attrName>
                                        </p:attrNameLst>
                                      </p:cBhvr>
                                      <p:to>
                                        <p:strVal val="solid"/>
                                      </p:to>
                                    </p:set>
                                  </p:childTnLst>
                                </p:cTn>
                              </p:par>
                              <p:par>
                                <p:cTn id="18" presetID="21" presetClass="emph" presetSubtype="0" repeatCount="indefinite" fill="hold" grpId="0" nodeType="withEffect">
                                  <p:stCondLst>
                                    <p:cond delay="5200"/>
                                  </p:stCondLst>
                                  <p:childTnLst>
                                    <p:animClr clrSpc="hsl" dir="cw">
                                      <p:cBhvr override="childStyle">
                                        <p:cTn id="19" dur="2000" fill="hold"/>
                                        <p:tgtEl>
                                          <p:spTgt spid="12"/>
                                        </p:tgtEl>
                                        <p:attrNameLst>
                                          <p:attrName>style.color</p:attrName>
                                        </p:attrNameLst>
                                      </p:cBhvr>
                                      <p:by>
                                        <p:hsl h="7200000" s="0" l="0"/>
                                      </p:by>
                                    </p:animClr>
                                    <p:animClr clrSpc="hsl" dir="cw">
                                      <p:cBhvr>
                                        <p:cTn id="20" dur="2000" fill="hold"/>
                                        <p:tgtEl>
                                          <p:spTgt spid="12"/>
                                        </p:tgtEl>
                                        <p:attrNameLst>
                                          <p:attrName>fillcolor</p:attrName>
                                        </p:attrNameLst>
                                      </p:cBhvr>
                                      <p:by>
                                        <p:hsl h="7200000" s="0" l="0"/>
                                      </p:by>
                                    </p:animClr>
                                    <p:animClr clrSpc="hsl" dir="cw">
                                      <p:cBhvr>
                                        <p:cTn id="21" dur="2000" fill="hold"/>
                                        <p:tgtEl>
                                          <p:spTgt spid="12"/>
                                        </p:tgtEl>
                                        <p:attrNameLst>
                                          <p:attrName>stroke.color</p:attrName>
                                        </p:attrNameLst>
                                      </p:cBhvr>
                                      <p:by>
                                        <p:hsl h="7200000" s="0" l="0"/>
                                      </p:by>
                                    </p:animClr>
                                    <p:set>
                                      <p:cBhvr>
                                        <p:cTn id="22" dur="2000" fill="hold"/>
                                        <p:tgtEl>
                                          <p:spTgt spid="12"/>
                                        </p:tgtEl>
                                        <p:attrNameLst>
                                          <p:attrName>fill.type</p:attrName>
                                        </p:attrNameLst>
                                      </p:cBhvr>
                                      <p:to>
                                        <p:strVal val="solid"/>
                                      </p:to>
                                    </p:set>
                                  </p:childTnLst>
                                </p:cTn>
                              </p:par>
                              <p:par>
                                <p:cTn id="23" presetID="21" presetClass="emph" presetSubtype="0" repeatCount="indefinite" fill="hold" grpId="0" nodeType="withEffect">
                                  <p:stCondLst>
                                    <p:cond delay="1300"/>
                                  </p:stCondLst>
                                  <p:childTnLst>
                                    <p:animClr clrSpc="hsl" dir="cw">
                                      <p:cBhvr override="childStyle">
                                        <p:cTn id="24" dur="2000" fill="hold"/>
                                        <p:tgtEl>
                                          <p:spTgt spid="13"/>
                                        </p:tgtEl>
                                        <p:attrNameLst>
                                          <p:attrName>style.color</p:attrName>
                                        </p:attrNameLst>
                                      </p:cBhvr>
                                      <p:by>
                                        <p:hsl h="7200000" s="0" l="0"/>
                                      </p:by>
                                    </p:animClr>
                                    <p:animClr clrSpc="hsl" dir="cw">
                                      <p:cBhvr>
                                        <p:cTn id="25" dur="2000" fill="hold"/>
                                        <p:tgtEl>
                                          <p:spTgt spid="13"/>
                                        </p:tgtEl>
                                        <p:attrNameLst>
                                          <p:attrName>fillcolor</p:attrName>
                                        </p:attrNameLst>
                                      </p:cBhvr>
                                      <p:by>
                                        <p:hsl h="7200000" s="0" l="0"/>
                                      </p:by>
                                    </p:animClr>
                                    <p:animClr clrSpc="hsl" dir="cw">
                                      <p:cBhvr>
                                        <p:cTn id="26" dur="2000" fill="hold"/>
                                        <p:tgtEl>
                                          <p:spTgt spid="13"/>
                                        </p:tgtEl>
                                        <p:attrNameLst>
                                          <p:attrName>stroke.color</p:attrName>
                                        </p:attrNameLst>
                                      </p:cBhvr>
                                      <p:by>
                                        <p:hsl h="7200000" s="0" l="0"/>
                                      </p:by>
                                    </p:animClr>
                                    <p:set>
                                      <p:cBhvr>
                                        <p:cTn id="27" dur="20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2656114"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Abstract</a:t>
            </a:r>
            <a:endParaRPr lang="en-US" sz="3600" dirty="0">
              <a:solidFill>
                <a:srgbClr val="D9C39E"/>
              </a:solidFill>
              <a:latin typeface="Verdana" panose="020B0604030504040204" pitchFamily="34" charset="0"/>
              <a:ea typeface="Verdana" panose="020B0604030504040204" pitchFamily="34" charset="0"/>
            </a:endParaRPr>
          </a:p>
        </p:txBody>
      </p:sp>
      <p:sp>
        <p:nvSpPr>
          <p:cNvPr id="2" name="Rectangle 1"/>
          <p:cNvSpPr/>
          <p:nvPr/>
        </p:nvSpPr>
        <p:spPr>
          <a:xfrm>
            <a:off x="725943" y="1576311"/>
            <a:ext cx="10638743" cy="1015663"/>
          </a:xfrm>
          <a:prstGeom prst="rect">
            <a:avLst/>
          </a:prstGeom>
        </p:spPr>
        <p:txBody>
          <a:bodyPr wrap="square">
            <a:spAutoFit/>
          </a:bodyPr>
          <a:lstStyle/>
          <a:p>
            <a:r>
              <a:rPr lang="en-US" sz="2000" b="0" i="0" dirty="0" smtClean="0">
                <a:solidFill>
                  <a:srgbClr val="987146"/>
                </a:solidFill>
                <a:effectLst/>
                <a:latin typeface="Verdana" panose="020B0604030504040204" pitchFamily="34" charset="0"/>
                <a:ea typeface="Verdana" panose="020B0604030504040204" pitchFamily="34" charset="0"/>
              </a:rPr>
              <a:t>The idea here is to address two major data security threats that usually make any regular chat application vulnerable, the former is the </a:t>
            </a:r>
            <a:r>
              <a:rPr lang="en-US" sz="2000" b="1" i="0" dirty="0" smtClean="0">
                <a:solidFill>
                  <a:srgbClr val="987146"/>
                </a:solidFill>
                <a:effectLst/>
                <a:latin typeface="Verdana" panose="020B0604030504040204" pitchFamily="34" charset="0"/>
                <a:ea typeface="Verdana" panose="020B0604030504040204" pitchFamily="34" charset="0"/>
              </a:rPr>
              <a:t>Man in the Middle Attack</a:t>
            </a:r>
            <a:r>
              <a:rPr lang="en-US" sz="2000" b="0" i="0" dirty="0" smtClean="0">
                <a:solidFill>
                  <a:srgbClr val="987146"/>
                </a:solidFill>
                <a:effectLst/>
                <a:latin typeface="Verdana" panose="020B0604030504040204" pitchFamily="34" charset="0"/>
                <a:ea typeface="Verdana" panose="020B0604030504040204" pitchFamily="34" charset="0"/>
              </a:rPr>
              <a:t> (MITM Attack) and the latter is an incident of </a:t>
            </a:r>
            <a:r>
              <a:rPr lang="en-US" sz="2000" b="1" i="0" dirty="0" smtClean="0">
                <a:solidFill>
                  <a:srgbClr val="987146"/>
                </a:solidFill>
                <a:effectLst/>
                <a:latin typeface="Verdana" panose="020B0604030504040204" pitchFamily="34" charset="0"/>
                <a:ea typeface="Verdana" panose="020B0604030504040204" pitchFamily="34" charset="0"/>
              </a:rPr>
              <a:t>Data Breaching</a:t>
            </a:r>
            <a:r>
              <a:rPr lang="en-US" sz="2000" b="0" i="0" dirty="0" smtClean="0">
                <a:solidFill>
                  <a:srgbClr val="987146"/>
                </a:solidFill>
                <a:effectLst/>
                <a:latin typeface="Verdana" panose="020B0604030504040204" pitchFamily="34" charset="0"/>
                <a:ea typeface="Verdana" panose="020B0604030504040204" pitchFamily="34" charset="0"/>
              </a:rPr>
              <a:t>.</a:t>
            </a:r>
            <a:endParaRPr lang="en-US" sz="2000" dirty="0">
              <a:solidFill>
                <a:srgbClr val="987146"/>
              </a:solidFill>
              <a:latin typeface="Verdana" panose="020B0604030504040204" pitchFamily="34" charset="0"/>
              <a:ea typeface="Verdana" panose="020B0604030504040204" pitchFamily="34" charset="0"/>
            </a:endParaRPr>
          </a:p>
        </p:txBody>
      </p:sp>
      <p:pic>
        <p:nvPicPr>
          <p:cNvPr id="2050" name="Picture 2" descr="172 3D Hacker Illustrations - Free in PNG, BLEND, GLTF - IconScout"/>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7" b="100000" l="10000" r="90000">
                        <a14:backgroundMark x1="85111" y1="66667" x2="83556" y2="93333"/>
                        <a14:backgroundMark x1="30667" y1="97556" x2="79778" y2="96222"/>
                      </a14:backgroundRemoval>
                    </a14:imgEffect>
                  </a14:imgLayer>
                </a14:imgProps>
              </a:ext>
              <a:ext uri="{28A0092B-C50C-407E-A947-70E740481C1C}">
                <a14:useLocalDpi xmlns:a14="http://schemas.microsoft.com/office/drawing/2010/main" val="0"/>
              </a:ext>
            </a:extLst>
          </a:blip>
          <a:srcRect/>
          <a:stretch>
            <a:fillRect/>
          </a:stretch>
        </p:blipFill>
        <p:spPr bwMode="auto">
          <a:xfrm>
            <a:off x="4696356" y="2959234"/>
            <a:ext cx="2822044" cy="28220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ata center server isometric flat icon 3d Vector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267" t="11299" r="24422" b="8928"/>
          <a:stretch/>
        </p:blipFill>
        <p:spPr bwMode="auto">
          <a:xfrm>
            <a:off x="9614845" y="2905908"/>
            <a:ext cx="1879601" cy="32186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Premium User 3D Illustration download in PNG, OBJ or Blend forma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286" y="3052317"/>
            <a:ext cx="2148830" cy="21488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54297" y="4262605"/>
            <a:ext cx="1375522" cy="1321789"/>
          </a:xfrm>
          <a:prstGeom prst="rect">
            <a:avLst/>
          </a:prstGeom>
        </p:spPr>
      </p:pic>
      <p:pic>
        <p:nvPicPr>
          <p:cNvPr id="4" name="Picture 3"/>
          <p:cNvPicPr>
            <a:picLocks noChangeAspect="1"/>
          </p:cNvPicPr>
          <p:nvPr/>
        </p:nvPicPr>
        <p:blipFill rotWithShape="1">
          <a:blip r:embed="rId7"/>
          <a:srcRect l="69830" t="36005" r="7544" b="41749"/>
          <a:stretch/>
        </p:blipFill>
        <p:spPr>
          <a:xfrm>
            <a:off x="6807199" y="4074160"/>
            <a:ext cx="711201" cy="701040"/>
          </a:xfrm>
          <a:prstGeom prst="rect">
            <a:avLst/>
          </a:prstGeom>
        </p:spPr>
      </p:pic>
      <p:pic>
        <p:nvPicPr>
          <p:cNvPr id="3" name="Picture 2"/>
          <p:cNvPicPr>
            <a:picLocks noChangeAspect="1"/>
          </p:cNvPicPr>
          <p:nvPr/>
        </p:nvPicPr>
        <p:blipFill rotWithShape="1">
          <a:blip r:embed="rId8">
            <a:extLst>
              <a:ext uri="{BEBA8EAE-BF5A-486C-A8C5-ECC9F3942E4B}">
                <a14:imgProps xmlns:a14="http://schemas.microsoft.com/office/drawing/2010/main">
                  <a14:imgLayer r:embed="rId9">
                    <a14:imgEffect>
                      <a14:backgroundRemoval t="38653" b="56110" l="73750" r="90000"/>
                    </a14:imgEffect>
                  </a14:imgLayer>
                </a14:imgProps>
              </a:ext>
            </a:extLst>
          </a:blip>
          <a:srcRect l="68783" t="38430" r="9562" b="44805"/>
          <a:stretch/>
        </p:blipFill>
        <p:spPr>
          <a:xfrm flipH="1">
            <a:off x="4795054" y="3986891"/>
            <a:ext cx="680718" cy="528320"/>
          </a:xfrm>
          <a:prstGeom prst="rect">
            <a:avLst/>
          </a:prstGeom>
        </p:spPr>
      </p:pic>
      <p:sp>
        <p:nvSpPr>
          <p:cNvPr id="13" name="Rectangle 12"/>
          <p:cNvSpPr/>
          <p:nvPr/>
        </p:nvSpPr>
        <p:spPr>
          <a:xfrm>
            <a:off x="497343" y="6148538"/>
            <a:ext cx="3419834" cy="338554"/>
          </a:xfrm>
          <a:prstGeom prst="rect">
            <a:avLst/>
          </a:prstGeom>
        </p:spPr>
        <p:txBody>
          <a:bodyPr wrap="square">
            <a:spAutoFit/>
          </a:bodyPr>
          <a:lstStyle/>
          <a:p>
            <a:pPr algn="ctr"/>
            <a:r>
              <a:rPr lang="en-US" sz="1600" b="0" i="0" dirty="0" smtClean="0">
                <a:solidFill>
                  <a:srgbClr val="D5A557"/>
                </a:solidFill>
                <a:effectLst/>
                <a:latin typeface="Verdana" panose="020B0604030504040204" pitchFamily="34" charset="0"/>
                <a:ea typeface="Verdana" panose="020B0604030504040204" pitchFamily="34" charset="0"/>
              </a:rPr>
              <a:t>Man in the Middle Attack</a:t>
            </a:r>
          </a:p>
        </p:txBody>
      </p:sp>
      <p:sp>
        <p:nvSpPr>
          <p:cNvPr id="14" name="Rectangle 13"/>
          <p:cNvSpPr/>
          <p:nvPr/>
        </p:nvSpPr>
        <p:spPr>
          <a:xfrm>
            <a:off x="8676143" y="6148538"/>
            <a:ext cx="3419834" cy="338554"/>
          </a:xfrm>
          <a:prstGeom prst="rect">
            <a:avLst/>
          </a:prstGeom>
        </p:spPr>
        <p:txBody>
          <a:bodyPr wrap="square">
            <a:spAutoFit/>
          </a:bodyPr>
          <a:lstStyle/>
          <a:p>
            <a:pPr algn="ctr"/>
            <a:r>
              <a:rPr lang="en-US" sz="1600" b="0" i="0" dirty="0" smtClean="0">
                <a:solidFill>
                  <a:srgbClr val="D5A557"/>
                </a:solidFill>
                <a:effectLst/>
                <a:latin typeface="Verdana" panose="020B0604030504040204" pitchFamily="34" charset="0"/>
                <a:ea typeface="Verdana" panose="020B0604030504040204" pitchFamily="34" charset="0"/>
              </a:rPr>
              <a:t>Data Breaching</a:t>
            </a:r>
          </a:p>
        </p:txBody>
      </p:sp>
    </p:spTree>
    <p:extLst>
      <p:ext uri="{BB962C8B-B14F-4D97-AF65-F5344CB8AC3E}">
        <p14:creationId xmlns:p14="http://schemas.microsoft.com/office/powerpoint/2010/main" val="33036650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childTnLst>
                                    <p:animMotion origin="layout" path="M 0 1.11111E-6 L 0.27383 -0.12199 " pathEditMode="relative" rAng="0" ptsTypes="AA">
                                      <p:cBhvr>
                                        <p:cTn id="6" dur="2000" fill="hold"/>
                                        <p:tgtEl>
                                          <p:spTgt spid="4"/>
                                        </p:tgtEl>
                                        <p:attrNameLst>
                                          <p:attrName>ppt_x</p:attrName>
                                          <p:attrName>ppt_y</p:attrName>
                                        </p:attrNameLst>
                                      </p:cBhvr>
                                      <p:rCtr x="13685" y="-6111"/>
                                    </p:animMotion>
                                  </p:childTnLst>
                                </p:cTn>
                              </p:par>
                              <p:par>
                                <p:cTn id="7" presetID="42" presetClass="path" presetSubtype="0" repeatCount="indefinite" accel="50000" decel="50000" autoRev="1" fill="hold" nodeType="withEffect">
                                  <p:stCondLst>
                                    <p:cond delay="0"/>
                                  </p:stCondLst>
                                  <p:childTnLst>
                                    <p:animMotion origin="layout" path="M -3.95833E-6 4.07407E-6 L -0.20065 0.07662 " pathEditMode="relative" rAng="0" ptsTypes="AA">
                                      <p:cBhvr>
                                        <p:cTn id="8" dur="2000" fill="hold"/>
                                        <p:tgtEl>
                                          <p:spTgt spid="3"/>
                                        </p:tgtEl>
                                        <p:attrNameLst>
                                          <p:attrName>ppt_x</p:attrName>
                                          <p:attrName>ppt_y</p:attrName>
                                        </p:attrNameLst>
                                      </p:cBhvr>
                                      <p:rCtr x="-10039" y="3819"/>
                                    </p:animMotion>
                                  </p:childTnLst>
                                </p:cTn>
                              </p:par>
                              <p:par>
                                <p:cTn id="9" presetID="21" presetClass="emph" presetSubtype="0" repeatCount="indefinite" fill="hold" grpId="0" nodeType="withEffect">
                                  <p:stCondLst>
                                    <p:cond delay="3500"/>
                                  </p:stCondLst>
                                  <p:childTnLst>
                                    <p:animClr clrSpc="hsl" dir="cw">
                                      <p:cBhvr override="childStyle">
                                        <p:cTn id="10" dur="2000" fill="hold"/>
                                        <p:tgtEl>
                                          <p:spTgt spid="13"/>
                                        </p:tgtEl>
                                        <p:attrNameLst>
                                          <p:attrName>style.color</p:attrName>
                                        </p:attrNameLst>
                                      </p:cBhvr>
                                      <p:by>
                                        <p:hsl h="7200000" s="0" l="0"/>
                                      </p:by>
                                    </p:animClr>
                                    <p:animClr clrSpc="hsl" dir="cw">
                                      <p:cBhvr>
                                        <p:cTn id="11" dur="2000" fill="hold"/>
                                        <p:tgtEl>
                                          <p:spTgt spid="13"/>
                                        </p:tgtEl>
                                        <p:attrNameLst>
                                          <p:attrName>fillcolor</p:attrName>
                                        </p:attrNameLst>
                                      </p:cBhvr>
                                      <p:by>
                                        <p:hsl h="7200000" s="0" l="0"/>
                                      </p:by>
                                    </p:animClr>
                                    <p:animClr clrSpc="hsl" dir="cw">
                                      <p:cBhvr>
                                        <p:cTn id="12" dur="2000" fill="hold"/>
                                        <p:tgtEl>
                                          <p:spTgt spid="13"/>
                                        </p:tgtEl>
                                        <p:attrNameLst>
                                          <p:attrName>stroke.color</p:attrName>
                                        </p:attrNameLst>
                                      </p:cBhvr>
                                      <p:by>
                                        <p:hsl h="7200000" s="0" l="0"/>
                                      </p:by>
                                    </p:animClr>
                                    <p:set>
                                      <p:cBhvr>
                                        <p:cTn id="13" dur="2000" fill="hold"/>
                                        <p:tgtEl>
                                          <p:spTgt spid="13"/>
                                        </p:tgtEl>
                                        <p:attrNameLst>
                                          <p:attrName>fill.type</p:attrName>
                                        </p:attrNameLst>
                                      </p:cBhvr>
                                      <p:to>
                                        <p:strVal val="solid"/>
                                      </p:to>
                                    </p:set>
                                  </p:childTnLst>
                                </p:cTn>
                              </p:par>
                              <p:par>
                                <p:cTn id="14" presetID="21" presetClass="emph" presetSubtype="0" repeatCount="indefinite" fill="hold" grpId="0" nodeType="withEffect">
                                  <p:stCondLst>
                                    <p:cond delay="3500"/>
                                  </p:stCondLst>
                                  <p:childTnLst>
                                    <p:animClr clrSpc="hsl" dir="cw">
                                      <p:cBhvr override="childStyle">
                                        <p:cTn id="15" dur="2000" fill="hold"/>
                                        <p:tgtEl>
                                          <p:spTgt spid="14"/>
                                        </p:tgtEl>
                                        <p:attrNameLst>
                                          <p:attrName>style.color</p:attrName>
                                        </p:attrNameLst>
                                      </p:cBhvr>
                                      <p:by>
                                        <p:hsl h="7200000" s="0" l="0"/>
                                      </p:by>
                                    </p:animClr>
                                    <p:animClr clrSpc="hsl" dir="cw">
                                      <p:cBhvr>
                                        <p:cTn id="16" dur="2000" fill="hold"/>
                                        <p:tgtEl>
                                          <p:spTgt spid="14"/>
                                        </p:tgtEl>
                                        <p:attrNameLst>
                                          <p:attrName>fillcolor</p:attrName>
                                        </p:attrNameLst>
                                      </p:cBhvr>
                                      <p:by>
                                        <p:hsl h="7200000" s="0" l="0"/>
                                      </p:by>
                                    </p:animClr>
                                    <p:animClr clrSpc="hsl" dir="cw">
                                      <p:cBhvr>
                                        <p:cTn id="17" dur="2000" fill="hold"/>
                                        <p:tgtEl>
                                          <p:spTgt spid="14"/>
                                        </p:tgtEl>
                                        <p:attrNameLst>
                                          <p:attrName>stroke.color</p:attrName>
                                        </p:attrNameLst>
                                      </p:cBhvr>
                                      <p:by>
                                        <p:hsl h="7200000" s="0" l="0"/>
                                      </p:by>
                                    </p:animClr>
                                    <p:set>
                                      <p:cBhvr>
                                        <p:cTn id="18" dur="2000" fill="hold"/>
                                        <p:tgtEl>
                                          <p:spTgt spid="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3290886"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Introduction</a:t>
            </a:r>
            <a:endParaRPr lang="en-US" sz="3600" dirty="0">
              <a:solidFill>
                <a:srgbClr val="D9C39E"/>
              </a:solidFill>
              <a:latin typeface="Verdana" panose="020B0604030504040204" pitchFamily="34" charset="0"/>
              <a:ea typeface="Verdana" panose="020B0604030504040204" pitchFamily="34" charset="0"/>
            </a:endParaRPr>
          </a:p>
        </p:txBody>
      </p:sp>
      <p:sp>
        <p:nvSpPr>
          <p:cNvPr id="7" name="Rectangle 6"/>
          <p:cNvSpPr/>
          <p:nvPr/>
        </p:nvSpPr>
        <p:spPr>
          <a:xfrm>
            <a:off x="740229" y="1450767"/>
            <a:ext cx="6096000" cy="4801314"/>
          </a:xfrm>
          <a:prstGeom prst="rect">
            <a:avLst/>
          </a:prstGeom>
        </p:spPr>
        <p:txBody>
          <a:bodyPr>
            <a:spAutoFit/>
          </a:bodyPr>
          <a:lstStyle/>
          <a:p>
            <a:r>
              <a:rPr lang="en-US" b="0" i="0" dirty="0" smtClean="0">
                <a:solidFill>
                  <a:srgbClr val="674D2F"/>
                </a:solidFill>
                <a:effectLst/>
                <a:latin typeface="Verdana" panose="020B0604030504040204" pitchFamily="34" charset="0"/>
                <a:ea typeface="Verdana" panose="020B0604030504040204" pitchFamily="34" charset="0"/>
              </a:rPr>
              <a:t>We are living in the modern era of computers, smartphone and internet where most of our activity is digitalized and is performed online. </a:t>
            </a:r>
          </a:p>
          <a:p>
            <a:r>
              <a:rPr lang="en-US" b="0" i="0" dirty="0" smtClean="0">
                <a:solidFill>
                  <a:srgbClr val="674D2F"/>
                </a:solidFill>
                <a:effectLst/>
                <a:latin typeface="Verdana" panose="020B0604030504040204" pitchFamily="34" charset="0"/>
                <a:ea typeface="Verdana" panose="020B0604030504040204" pitchFamily="34" charset="0"/>
              </a:rPr>
              <a:t>The information on every aspects of our lives are being uploaded and transferred through internet. </a:t>
            </a:r>
          </a:p>
          <a:p>
            <a:endParaRPr lang="en-US" dirty="0">
              <a:solidFill>
                <a:srgbClr val="674D2F"/>
              </a:solidFill>
              <a:latin typeface="Verdana" panose="020B0604030504040204" pitchFamily="34" charset="0"/>
              <a:ea typeface="Verdana" panose="020B0604030504040204" pitchFamily="34" charset="0"/>
            </a:endParaRPr>
          </a:p>
          <a:p>
            <a:r>
              <a:rPr lang="en-US" b="0" i="0" dirty="0" smtClean="0">
                <a:solidFill>
                  <a:srgbClr val="674D2F"/>
                </a:solidFill>
                <a:effectLst/>
                <a:latin typeface="Verdana" panose="020B0604030504040204" pitchFamily="34" charset="0"/>
                <a:ea typeface="Verdana" panose="020B0604030504040204" pitchFamily="34" charset="0"/>
              </a:rPr>
              <a:t>Multiple digital transaction occur within splits of seconds as our data is uploaded and transferred through the computer networks via internet.</a:t>
            </a:r>
          </a:p>
          <a:p>
            <a:endParaRPr lang="en-US" dirty="0">
              <a:solidFill>
                <a:srgbClr val="674D2F"/>
              </a:solidFill>
              <a:latin typeface="Verdana" panose="020B0604030504040204" pitchFamily="34" charset="0"/>
              <a:ea typeface="Verdana" panose="020B0604030504040204" pitchFamily="34" charset="0"/>
            </a:endParaRPr>
          </a:p>
          <a:p>
            <a:r>
              <a:rPr lang="en-US" b="0" i="0" dirty="0" smtClean="0">
                <a:solidFill>
                  <a:srgbClr val="674D2F"/>
                </a:solidFill>
                <a:effectLst/>
                <a:latin typeface="Verdana" panose="020B0604030504040204" pitchFamily="34" charset="0"/>
                <a:ea typeface="Verdana" panose="020B0604030504040204" pitchFamily="34" charset="0"/>
              </a:rPr>
              <a:t>Moreover, it is also important to secure the privacy as confidential online transaction or information might be accessed or manipulated by the attackers or any other third party attacks. Therefore to protect the data, the role of network security comes into action and to prioritize safety of confidential information across the network.</a:t>
            </a:r>
          </a:p>
        </p:txBody>
      </p:sp>
      <p:sp>
        <p:nvSpPr>
          <p:cNvPr id="11" name="Right Triangle 10"/>
          <p:cNvSpPr/>
          <p:nvPr/>
        </p:nvSpPr>
        <p:spPr>
          <a:xfrm flipH="1">
            <a:off x="6836229" y="0"/>
            <a:ext cx="5355771" cy="6858000"/>
          </a:xfrm>
          <a:prstGeom prst="rtTriangle">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7437120" y="1450767"/>
            <a:ext cx="4318000" cy="4318000"/>
            <a:chOff x="6319520" y="1170214"/>
            <a:chExt cx="5191760" cy="5191760"/>
          </a:xfrm>
        </p:grpSpPr>
        <p:sp>
          <p:nvSpPr>
            <p:cNvPr id="5" name="Teardrop 4"/>
            <p:cNvSpPr/>
            <p:nvPr/>
          </p:nvSpPr>
          <p:spPr>
            <a:xfrm>
              <a:off x="6319520" y="1170214"/>
              <a:ext cx="5191760" cy="5191760"/>
            </a:xfrm>
            <a:prstGeom prst="teardrop">
              <a:avLst/>
            </a:prstGeom>
            <a:solidFill>
              <a:srgbClr val="D9C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Woman, Smartphone, Technology"/>
            <p:cNvPicPr>
              <a:picLocks noChangeAspect="1" noChangeArrowheads="1"/>
            </p:cNvPicPr>
            <p:nvPr/>
          </p:nvPicPr>
          <p:blipFill rotWithShape="1">
            <a:blip r:embed="rId2">
              <a:extLst>
                <a:ext uri="{28A0092B-C50C-407E-A947-70E740481C1C}">
                  <a14:useLocalDpi xmlns:a14="http://schemas.microsoft.com/office/drawing/2010/main" val="0"/>
                </a:ext>
              </a:extLst>
            </a:blip>
            <a:srcRect l="27906" r="4879"/>
            <a:stretch/>
          </p:blipFill>
          <p:spPr bwMode="auto">
            <a:xfrm>
              <a:off x="6436903" y="1312612"/>
              <a:ext cx="4956993" cy="4906963"/>
            </a:xfrm>
            <a:prstGeom prst="teardrop">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01298501"/>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3290886"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Introduction</a:t>
            </a:r>
            <a:endParaRPr lang="en-US" sz="3600" dirty="0">
              <a:solidFill>
                <a:srgbClr val="D9C39E"/>
              </a:solidFill>
              <a:latin typeface="Verdana" panose="020B0604030504040204" pitchFamily="34" charset="0"/>
              <a:ea typeface="Verdana" panose="020B0604030504040204" pitchFamily="34" charset="0"/>
            </a:endParaRPr>
          </a:p>
        </p:txBody>
      </p:sp>
      <p:sp>
        <p:nvSpPr>
          <p:cNvPr id="7" name="Rectangle 6"/>
          <p:cNvSpPr/>
          <p:nvPr/>
        </p:nvSpPr>
        <p:spPr>
          <a:xfrm>
            <a:off x="740228" y="1450767"/>
            <a:ext cx="6473372" cy="4524315"/>
          </a:xfrm>
          <a:prstGeom prst="rect">
            <a:avLst/>
          </a:prstGeom>
        </p:spPr>
        <p:txBody>
          <a:bodyPr wrap="square">
            <a:spAutoFit/>
          </a:bodyPr>
          <a:lstStyle/>
          <a:p>
            <a:r>
              <a:rPr lang="en-US" b="0" i="0" dirty="0" smtClean="0">
                <a:solidFill>
                  <a:srgbClr val="674D2F"/>
                </a:solidFill>
                <a:effectLst/>
                <a:latin typeface="Verdana" panose="020B0604030504040204" pitchFamily="34" charset="0"/>
                <a:ea typeface="Verdana" panose="020B0604030504040204" pitchFamily="34" charset="0"/>
              </a:rPr>
              <a:t>In this project, we have proposed to build a secure and efficient model for data transmission between client and server and secure method of data storage in the server. </a:t>
            </a:r>
          </a:p>
          <a:p>
            <a:endParaRPr lang="en-US" dirty="0">
              <a:solidFill>
                <a:srgbClr val="674D2F"/>
              </a:solidFill>
              <a:latin typeface="Verdana" panose="020B0604030504040204" pitchFamily="34" charset="0"/>
              <a:ea typeface="Verdana" panose="020B0604030504040204" pitchFamily="34" charset="0"/>
            </a:endParaRPr>
          </a:p>
          <a:p>
            <a:r>
              <a:rPr lang="en-US" b="0" i="0" dirty="0" smtClean="0">
                <a:solidFill>
                  <a:srgbClr val="674D2F"/>
                </a:solidFill>
                <a:effectLst/>
                <a:latin typeface="Verdana" panose="020B0604030504040204" pitchFamily="34" charset="0"/>
                <a:ea typeface="Verdana" panose="020B0604030504040204" pitchFamily="34" charset="0"/>
              </a:rPr>
              <a:t>This model will be illustrated using a text messaging application which will include</a:t>
            </a:r>
          </a:p>
          <a:p>
            <a:pPr marL="285750" indent="-285750">
              <a:buFont typeface="Wingdings" panose="05000000000000000000" pitchFamily="2" charset="2"/>
              <a:buChar char="ü"/>
            </a:pPr>
            <a:r>
              <a:rPr lang="en-US" b="0" i="0" dirty="0" smtClean="0">
                <a:solidFill>
                  <a:srgbClr val="674D2F"/>
                </a:solidFill>
                <a:effectLst/>
                <a:latin typeface="Verdana" panose="020B0604030504040204" pitchFamily="34" charset="0"/>
                <a:ea typeface="Verdana" panose="020B0604030504040204" pitchFamily="34" charset="0"/>
              </a:rPr>
              <a:t>Secure Hashing</a:t>
            </a:r>
          </a:p>
          <a:p>
            <a:pPr marL="285750" indent="-285750">
              <a:buFont typeface="Wingdings" panose="05000000000000000000" pitchFamily="2" charset="2"/>
              <a:buChar char="ü"/>
            </a:pPr>
            <a:r>
              <a:rPr lang="en-US" b="0" i="0" dirty="0" smtClean="0">
                <a:solidFill>
                  <a:srgbClr val="674D2F"/>
                </a:solidFill>
                <a:effectLst/>
                <a:latin typeface="Verdana" panose="020B0604030504040204" pitchFamily="34" charset="0"/>
                <a:ea typeface="Verdana" panose="020B0604030504040204" pitchFamily="34" charset="0"/>
              </a:rPr>
              <a:t>Advance Cryptography</a:t>
            </a:r>
          </a:p>
          <a:p>
            <a:pPr marL="285750" indent="-285750">
              <a:buFont typeface="Wingdings" panose="05000000000000000000" pitchFamily="2" charset="2"/>
              <a:buChar char="ü"/>
            </a:pPr>
            <a:r>
              <a:rPr lang="en-US" b="0" i="0" dirty="0" smtClean="0">
                <a:solidFill>
                  <a:srgbClr val="674D2F"/>
                </a:solidFill>
                <a:effectLst/>
                <a:latin typeface="Verdana" panose="020B0604030504040204" pitchFamily="34" charset="0"/>
                <a:ea typeface="Verdana" panose="020B0604030504040204" pitchFamily="34" charset="0"/>
              </a:rPr>
              <a:t>Steganography</a:t>
            </a:r>
          </a:p>
          <a:p>
            <a:pPr marL="285750" indent="-285750">
              <a:buFont typeface="Wingdings" panose="05000000000000000000" pitchFamily="2" charset="2"/>
              <a:buChar char="ü"/>
            </a:pPr>
            <a:r>
              <a:rPr lang="en-US" dirty="0">
                <a:solidFill>
                  <a:srgbClr val="674D2F"/>
                </a:solidFill>
                <a:latin typeface="Verdana" panose="020B0604030504040204" pitchFamily="34" charset="0"/>
                <a:ea typeface="Verdana" panose="020B0604030504040204" pitchFamily="34" charset="0"/>
              </a:rPr>
              <a:t>S</a:t>
            </a:r>
            <a:r>
              <a:rPr lang="en-US" b="0" i="0" dirty="0" smtClean="0">
                <a:solidFill>
                  <a:srgbClr val="674D2F"/>
                </a:solidFill>
                <a:effectLst/>
                <a:latin typeface="Verdana" panose="020B0604030504040204" pitchFamily="34" charset="0"/>
                <a:ea typeface="Verdana" panose="020B0604030504040204" pitchFamily="34" charset="0"/>
              </a:rPr>
              <a:t>ome concept of </a:t>
            </a:r>
            <a:r>
              <a:rPr lang="en-US" b="0" i="0" dirty="0" err="1" smtClean="0">
                <a:solidFill>
                  <a:srgbClr val="674D2F"/>
                </a:solidFill>
                <a:effectLst/>
                <a:latin typeface="Verdana" panose="020B0604030504040204" pitchFamily="34" charset="0"/>
                <a:ea typeface="Verdana" panose="020B0604030504040204" pitchFamily="34" charset="0"/>
              </a:rPr>
              <a:t>Blockchain</a:t>
            </a:r>
            <a:r>
              <a:rPr lang="en-US" b="0" i="0" dirty="0" smtClean="0">
                <a:solidFill>
                  <a:srgbClr val="674D2F"/>
                </a:solidFill>
                <a:effectLst/>
                <a:latin typeface="Verdana" panose="020B0604030504040204" pitchFamily="34" charset="0"/>
                <a:ea typeface="Verdana" panose="020B0604030504040204" pitchFamily="34" charset="0"/>
              </a:rPr>
              <a:t> with existing Database</a:t>
            </a:r>
          </a:p>
          <a:p>
            <a:endParaRPr lang="en-US" dirty="0">
              <a:solidFill>
                <a:srgbClr val="674D2F"/>
              </a:solidFill>
              <a:latin typeface="Verdana" panose="020B0604030504040204" pitchFamily="34" charset="0"/>
              <a:ea typeface="Verdana" panose="020B0604030504040204" pitchFamily="34" charset="0"/>
            </a:endParaRPr>
          </a:p>
          <a:p>
            <a:r>
              <a:rPr lang="en-US" b="0" i="0" dirty="0" smtClean="0">
                <a:solidFill>
                  <a:srgbClr val="674D2F"/>
                </a:solidFill>
                <a:effectLst/>
                <a:latin typeface="Verdana" panose="020B0604030504040204" pitchFamily="34" charset="0"/>
                <a:ea typeface="Verdana" panose="020B0604030504040204" pitchFamily="34" charset="0"/>
              </a:rPr>
              <a:t>Together it will be used to store and retrieve the message data in a more secure manner by protecting the data from </a:t>
            </a:r>
            <a:r>
              <a:rPr lang="en-US" b="0" i="0" dirty="0"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MITM Attack</a:t>
            </a:r>
            <a:r>
              <a:rPr lang="en-US" b="0" i="0" dirty="0" smtClean="0">
                <a:solidFill>
                  <a:srgbClr val="674D2F"/>
                </a:solidFill>
                <a:effectLst/>
                <a:latin typeface="Verdana" panose="020B0604030504040204" pitchFamily="34" charset="0"/>
                <a:ea typeface="Verdana" panose="020B0604030504040204" pitchFamily="34" charset="0"/>
              </a:rPr>
              <a:t>, </a:t>
            </a:r>
            <a:r>
              <a:rPr lang="en-US" b="0" i="0" dirty="0"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Data Spilling</a:t>
            </a:r>
            <a:r>
              <a:rPr lang="en-US" b="0" i="0" dirty="0" smtClean="0">
                <a:solidFill>
                  <a:srgbClr val="674D2F"/>
                </a:solidFill>
                <a:effectLst/>
                <a:latin typeface="Verdana" panose="020B0604030504040204" pitchFamily="34" charset="0"/>
                <a:ea typeface="Verdana" panose="020B0604030504040204" pitchFamily="34" charset="0"/>
              </a:rPr>
              <a:t>, Strong resistance to </a:t>
            </a:r>
            <a:r>
              <a:rPr lang="en-US" i="0" dirty="0"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Brute Force </a:t>
            </a:r>
            <a:r>
              <a:rPr lang="en-US" i="0" dirty="0" smtClean="0">
                <a:solidFill>
                  <a:srgbClr val="674D2F"/>
                </a:solidFill>
                <a:effectLst/>
                <a:latin typeface="Verdana" panose="020B0604030504040204" pitchFamily="34" charset="0"/>
                <a:ea typeface="Verdana" panose="020B0604030504040204" pitchFamily="34" charset="0"/>
              </a:rPr>
              <a:t>and </a:t>
            </a:r>
            <a:r>
              <a:rPr lang="en-US" i="0" dirty="0"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Side Channel Attack</a:t>
            </a:r>
          </a:p>
        </p:txBody>
      </p:sp>
      <p:sp>
        <p:nvSpPr>
          <p:cNvPr id="12" name="Right Triangle 11"/>
          <p:cNvSpPr/>
          <p:nvPr/>
        </p:nvSpPr>
        <p:spPr>
          <a:xfrm flipH="1" flipV="1">
            <a:off x="6836229" y="0"/>
            <a:ext cx="5355771" cy="6858000"/>
          </a:xfrm>
          <a:prstGeom prst="rtTriangle">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437120" y="1450767"/>
            <a:ext cx="4318000" cy="4318000"/>
            <a:chOff x="7437120" y="1450767"/>
            <a:chExt cx="4318000" cy="4318000"/>
          </a:xfrm>
        </p:grpSpPr>
        <p:sp>
          <p:nvSpPr>
            <p:cNvPr id="10" name="Teardrop 9"/>
            <p:cNvSpPr/>
            <p:nvPr/>
          </p:nvSpPr>
          <p:spPr>
            <a:xfrm>
              <a:off x="7437120" y="1450767"/>
              <a:ext cx="4318000" cy="4318000"/>
            </a:xfrm>
            <a:prstGeom prst="teardrop">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r="20231"/>
            <a:stretch/>
          </p:blipFill>
          <p:spPr>
            <a:xfrm>
              <a:off x="7534748" y="1542302"/>
              <a:ext cx="4122744" cy="4134931"/>
            </a:xfrm>
            <a:prstGeom prst="teardrop">
              <a:avLst/>
            </a:prstGeom>
          </p:spPr>
        </p:pic>
      </p:grpSp>
    </p:spTree>
    <p:extLst>
      <p:ext uri="{BB962C8B-B14F-4D97-AF65-F5344CB8AC3E}">
        <p14:creationId xmlns:p14="http://schemas.microsoft.com/office/powerpoint/2010/main" val="313276537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Literature Survey</a:t>
            </a:r>
            <a:endParaRPr lang="en-US" sz="3600" dirty="0">
              <a:solidFill>
                <a:srgbClr val="D9C39E"/>
              </a:solidFill>
              <a:latin typeface="Verdana" panose="020B0604030504040204" pitchFamily="34" charset="0"/>
              <a:ea typeface="Verdana" panose="020B0604030504040204" pitchFamily="34" charset="0"/>
            </a:endParaRPr>
          </a:p>
        </p:txBody>
      </p:sp>
      <p:sp>
        <p:nvSpPr>
          <p:cNvPr id="6" name="Rectangle 5"/>
          <p:cNvSpPr/>
          <p:nvPr/>
        </p:nvSpPr>
        <p:spPr>
          <a:xfrm>
            <a:off x="740228" y="1450767"/>
            <a:ext cx="6473372" cy="4247317"/>
          </a:xfrm>
          <a:prstGeom prst="rect">
            <a:avLst/>
          </a:prstGeom>
        </p:spPr>
        <p:txBody>
          <a:bodyPr wrap="square">
            <a:spAutoFit/>
          </a:bodyPr>
          <a:lstStyle/>
          <a:p>
            <a:r>
              <a:rPr lang="en-US" b="0" i="0" dirty="0" smtClean="0">
                <a:solidFill>
                  <a:srgbClr val="674D2F"/>
                </a:solidFill>
                <a:effectLst/>
                <a:latin typeface="Verdana" panose="020B0604030504040204" pitchFamily="34" charset="0"/>
                <a:ea typeface="Verdana" panose="020B0604030504040204" pitchFamily="34" charset="0"/>
              </a:rPr>
              <a:t>In this section, we provide a brief literature review on recent progress in techniques with a focus on secure data encryption, effective steganography methods, and </a:t>
            </a:r>
            <a:r>
              <a:rPr lang="en-US" dirty="0" smtClean="0">
                <a:solidFill>
                  <a:srgbClr val="674D2F"/>
                </a:solidFill>
                <a:latin typeface="Verdana" panose="020B0604030504040204" pitchFamily="34" charset="0"/>
                <a:ea typeface="Verdana" panose="020B0604030504040204" pitchFamily="34" charset="0"/>
              </a:rPr>
              <a:t>compatible </a:t>
            </a:r>
            <a:r>
              <a:rPr lang="en-US" b="0" i="0" dirty="0" smtClean="0">
                <a:solidFill>
                  <a:srgbClr val="674D2F"/>
                </a:solidFill>
                <a:effectLst/>
                <a:latin typeface="Verdana" panose="020B0604030504040204" pitchFamily="34" charset="0"/>
                <a:ea typeface="Verdana" panose="020B0604030504040204" pitchFamily="34" charset="0"/>
              </a:rPr>
              <a:t>block-chained data integrity.</a:t>
            </a:r>
          </a:p>
          <a:p>
            <a:endParaRPr lang="en-US"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i="0" dirty="0" smtClean="0">
                <a:solidFill>
                  <a:srgbClr val="674D2F"/>
                </a:solidFill>
                <a:latin typeface="Verdana" panose="020B0604030504040204" pitchFamily="34" charset="0"/>
                <a:ea typeface="Verdana" panose="020B0604030504040204" pitchFamily="34" charset="0"/>
              </a:rPr>
              <a:t>As of now, the AES is unbreakable, however, potential problems exist in AES-128 and AES-256. AES-256 is less susceptible to brute force attack but undergoes weak key schedule as compared AES-128. The side channel attack and new process of attacks is combined for boomerang and rectangle attacks. This uses the weaknesses of a few nonlinear transformations in the key schedule algorithm of ciphers and it can break some reduced-round versions of AES.</a:t>
            </a:r>
          </a:p>
        </p:txBody>
      </p:sp>
      <p:sp>
        <p:nvSpPr>
          <p:cNvPr id="9" name="Right Triangle 8"/>
          <p:cNvSpPr/>
          <p:nvPr/>
        </p:nvSpPr>
        <p:spPr>
          <a:xfrm flipH="1">
            <a:off x="6836229" y="0"/>
            <a:ext cx="5355771" cy="6858000"/>
          </a:xfrm>
          <a:prstGeom prst="rtTriangle">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ardrop 4"/>
          <p:cNvSpPr/>
          <p:nvPr/>
        </p:nvSpPr>
        <p:spPr>
          <a:xfrm>
            <a:off x="7366000" y="1524000"/>
            <a:ext cx="4307840" cy="4307840"/>
          </a:xfrm>
          <a:prstGeom prst="teardrop">
            <a:avLst/>
          </a:prstGeom>
          <a:solidFill>
            <a:srgbClr val="D9C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000" r="17767"/>
          <a:stretch/>
        </p:blipFill>
        <p:spPr>
          <a:xfrm>
            <a:off x="7458548" y="1616548"/>
            <a:ext cx="4122744" cy="4122744"/>
          </a:xfrm>
          <a:prstGeom prst="teardrop">
            <a:avLst/>
          </a:prstGeom>
        </p:spPr>
      </p:pic>
    </p:spTree>
    <p:extLst>
      <p:ext uri="{BB962C8B-B14F-4D97-AF65-F5344CB8AC3E}">
        <p14:creationId xmlns:p14="http://schemas.microsoft.com/office/powerpoint/2010/main" val="2024345877"/>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Literature Survey</a:t>
            </a:r>
            <a:endParaRPr lang="en-US" sz="3600" dirty="0">
              <a:solidFill>
                <a:srgbClr val="D9C39E"/>
              </a:solidFill>
              <a:latin typeface="Verdana" panose="020B0604030504040204" pitchFamily="34" charset="0"/>
              <a:ea typeface="Verdana" panose="020B0604030504040204" pitchFamily="34" charset="0"/>
            </a:endParaRPr>
          </a:p>
        </p:txBody>
      </p:sp>
      <p:sp>
        <p:nvSpPr>
          <p:cNvPr id="6" name="Rectangle 5"/>
          <p:cNvSpPr/>
          <p:nvPr/>
        </p:nvSpPr>
        <p:spPr>
          <a:xfrm>
            <a:off x="740228" y="1450767"/>
            <a:ext cx="6473372" cy="4247317"/>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674D2F"/>
                </a:solidFill>
                <a:latin typeface="Verdana" panose="020B0604030504040204" pitchFamily="34" charset="0"/>
                <a:ea typeface="Verdana" panose="020B0604030504040204" pitchFamily="34" charset="0"/>
              </a:rPr>
              <a:t>Data retrieval from </a:t>
            </a:r>
            <a:r>
              <a:rPr lang="en-US" dirty="0" err="1" smtClean="0">
                <a:solidFill>
                  <a:srgbClr val="674D2F"/>
                </a:solidFill>
                <a:latin typeface="Verdana" panose="020B0604030504040204" pitchFamily="34" charset="0"/>
                <a:ea typeface="Verdana" panose="020B0604030504040204" pitchFamily="34" charset="0"/>
              </a:rPr>
              <a:t>stego</a:t>
            </a:r>
            <a:r>
              <a:rPr lang="en-US" dirty="0" smtClean="0">
                <a:solidFill>
                  <a:srgbClr val="674D2F"/>
                </a:solidFill>
                <a:latin typeface="Verdana" panose="020B0604030504040204" pitchFamily="34" charset="0"/>
                <a:ea typeface="Verdana" panose="020B0604030504040204" pitchFamily="34" charset="0"/>
              </a:rPr>
              <a:t>-object via </a:t>
            </a:r>
            <a:r>
              <a:rPr lang="en-US" i="0" dirty="0" smtClean="0">
                <a:solidFill>
                  <a:srgbClr val="674D2F"/>
                </a:solidFill>
                <a:latin typeface="Verdana" panose="020B0604030504040204" pitchFamily="34" charset="0"/>
                <a:ea typeface="Verdana" panose="020B0604030504040204" pitchFamily="34" charset="0"/>
              </a:rPr>
              <a:t>LSB image steganography is straightforward and data can be easily manipulated or accessed by the attacker. Therefore the data should be encrypted, image should be dynamically chosen to avoid less padding with high throughput and field for error detection.</a:t>
            </a:r>
          </a:p>
          <a:p>
            <a:pPr marL="285750" indent="-285750">
              <a:buFont typeface="Arial" panose="020B0604020202020204" pitchFamily="34" charset="0"/>
              <a:buChar char="•"/>
            </a:pPr>
            <a:endParaRPr lang="en-US"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i="0" dirty="0" smtClean="0">
                <a:solidFill>
                  <a:srgbClr val="674D2F"/>
                </a:solidFill>
                <a:latin typeface="Verdana" panose="020B0604030504040204" pitchFamily="34" charset="0"/>
                <a:ea typeface="Verdana" panose="020B0604030504040204" pitchFamily="34" charset="0"/>
              </a:rPr>
              <a:t>The emergence of creating a hybrid model similar to </a:t>
            </a:r>
            <a:r>
              <a:rPr lang="en-US" i="0" dirty="0" err="1" smtClean="0">
                <a:solidFill>
                  <a:srgbClr val="674D2F"/>
                </a:solidFill>
                <a:latin typeface="Verdana" panose="020B0604030504040204" pitchFamily="34" charset="0"/>
                <a:ea typeface="Verdana" panose="020B0604030504040204" pitchFamily="34" charset="0"/>
              </a:rPr>
              <a:t>blockchain</a:t>
            </a:r>
            <a:r>
              <a:rPr lang="en-US" i="0" dirty="0" smtClean="0">
                <a:solidFill>
                  <a:srgbClr val="674D2F"/>
                </a:solidFill>
                <a:latin typeface="Verdana" panose="020B0604030504040204" pitchFamily="34" charset="0"/>
                <a:ea typeface="Verdana" panose="020B0604030504040204" pitchFamily="34" charset="0"/>
              </a:rPr>
              <a:t> which supports the feasibility to  check data integrity without affecting the speed by using the traditional database approach. The main disadvantage of using </a:t>
            </a:r>
            <a:r>
              <a:rPr lang="en-US" i="0" dirty="0" err="1" smtClean="0">
                <a:solidFill>
                  <a:srgbClr val="674D2F"/>
                </a:solidFill>
                <a:latin typeface="Verdana" panose="020B0604030504040204" pitchFamily="34" charset="0"/>
                <a:ea typeface="Verdana" panose="020B0604030504040204" pitchFamily="34" charset="0"/>
              </a:rPr>
              <a:t>blockchain</a:t>
            </a:r>
            <a:r>
              <a:rPr lang="en-US" i="0" dirty="0" smtClean="0">
                <a:solidFill>
                  <a:srgbClr val="674D2F"/>
                </a:solidFill>
                <a:latin typeface="Verdana" panose="020B0604030504040204" pitchFamily="34" charset="0"/>
                <a:ea typeface="Verdana" panose="020B0604030504040204" pitchFamily="34" charset="0"/>
              </a:rPr>
              <a:t> technology is that as the size of the data increases the time complexity to verify every transaction also increases.</a:t>
            </a:r>
          </a:p>
        </p:txBody>
      </p:sp>
      <p:sp>
        <p:nvSpPr>
          <p:cNvPr id="9" name="Right Triangle 8"/>
          <p:cNvSpPr/>
          <p:nvPr/>
        </p:nvSpPr>
        <p:spPr>
          <a:xfrm flipH="1" flipV="1">
            <a:off x="6836229" y="0"/>
            <a:ext cx="5355771" cy="6858000"/>
          </a:xfrm>
          <a:prstGeom prst="rtTriangle">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ardrop 4"/>
          <p:cNvSpPr/>
          <p:nvPr/>
        </p:nvSpPr>
        <p:spPr>
          <a:xfrm>
            <a:off x="7366000" y="1524000"/>
            <a:ext cx="4307840" cy="4307840"/>
          </a:xfrm>
          <a:prstGeom prst="teardrop">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5028F42-C93A-5A9A-D244-9613045CA3D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l="8580" t="2798" r="5284" b="24298"/>
          <a:stretch/>
        </p:blipFill>
        <p:spPr>
          <a:xfrm>
            <a:off x="7458548" y="1591255"/>
            <a:ext cx="4122744" cy="4173331"/>
          </a:xfrm>
          <a:prstGeom prst="teardrop">
            <a:avLst/>
          </a:prstGeom>
        </p:spPr>
      </p:pic>
    </p:spTree>
    <p:extLst>
      <p:ext uri="{BB962C8B-B14F-4D97-AF65-F5344CB8AC3E}">
        <p14:creationId xmlns:p14="http://schemas.microsoft.com/office/powerpoint/2010/main" val="280791841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Proposed Method</a:t>
            </a:r>
            <a:endParaRPr lang="en-US" sz="3600" dirty="0">
              <a:solidFill>
                <a:srgbClr val="D9C39E"/>
              </a:solidFill>
              <a:latin typeface="Verdana" panose="020B0604030504040204" pitchFamily="34" charset="0"/>
              <a:ea typeface="Verdana" panose="020B0604030504040204" pitchFamily="34" charset="0"/>
            </a:endParaRPr>
          </a:p>
        </p:txBody>
      </p:sp>
      <p:sp>
        <p:nvSpPr>
          <p:cNvPr id="3" name="TextBox 2"/>
          <p:cNvSpPr txBox="1"/>
          <p:nvPr/>
        </p:nvSpPr>
        <p:spPr>
          <a:xfrm>
            <a:off x="4109013" y="2673752"/>
            <a:ext cx="4398379" cy="369332"/>
          </a:xfrm>
          <a:prstGeom prst="rect">
            <a:avLst/>
          </a:prstGeom>
          <a:noFill/>
        </p:spPr>
        <p:txBody>
          <a:bodyPr wrap="square" rtlCol="0">
            <a:spAutoFit/>
          </a:bodyPr>
          <a:lstStyle/>
          <a:p>
            <a:r>
              <a:rPr lang="en-US" dirty="0" err="1" smtClean="0"/>
              <a:t>Atleast</a:t>
            </a:r>
            <a:r>
              <a:rPr lang="en-US" dirty="0" smtClean="0"/>
              <a:t> 5 page Add </a:t>
            </a:r>
            <a:endParaRPr lang="en-US" dirty="0"/>
          </a:p>
        </p:txBody>
      </p:sp>
    </p:spTree>
    <p:extLst>
      <p:ext uri="{BB962C8B-B14F-4D97-AF65-F5344CB8AC3E}">
        <p14:creationId xmlns:p14="http://schemas.microsoft.com/office/powerpoint/2010/main" val="5692985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TotalTime>
  <Words>1030</Words>
  <Application>Microsoft Office PowerPoint</Application>
  <PresentationFormat>Widescreen</PresentationFormat>
  <Paragraphs>124</Paragraphs>
  <Slides>17</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Sandeep shaw</dc:creator>
  <cp:lastModifiedBy>Sandeep shaw</cp:lastModifiedBy>
  <cp:revision>36</cp:revision>
  <dcterms:created xsi:type="dcterms:W3CDTF">2022-11-27T15:14:27Z</dcterms:created>
  <dcterms:modified xsi:type="dcterms:W3CDTF">2022-11-27T20:39:05Z</dcterms:modified>
</cp:coreProperties>
</file>